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8"/>
  </p:notesMasterIdLst>
  <p:handoutMasterIdLst>
    <p:handoutMasterId r:id="rId49"/>
  </p:handoutMasterIdLst>
  <p:sldIdLst>
    <p:sldId id="256" r:id="rId2"/>
    <p:sldId id="301" r:id="rId3"/>
    <p:sldId id="300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309" r:id="rId12"/>
    <p:sldId id="265" r:id="rId13"/>
    <p:sldId id="266" r:id="rId14"/>
    <p:sldId id="267" r:id="rId15"/>
    <p:sldId id="299" r:id="rId16"/>
    <p:sldId id="272" r:id="rId17"/>
    <p:sldId id="275" r:id="rId18"/>
    <p:sldId id="273" r:id="rId19"/>
    <p:sldId id="280" r:id="rId20"/>
    <p:sldId id="281" r:id="rId21"/>
    <p:sldId id="282" r:id="rId22"/>
    <p:sldId id="283" r:id="rId23"/>
    <p:sldId id="284" r:id="rId24"/>
    <p:sldId id="278" r:id="rId25"/>
    <p:sldId id="285" r:id="rId26"/>
    <p:sldId id="286" r:id="rId27"/>
    <p:sldId id="287" r:id="rId28"/>
    <p:sldId id="288" r:id="rId29"/>
    <p:sldId id="289" r:id="rId30"/>
    <p:sldId id="290" r:id="rId31"/>
    <p:sldId id="291" r:id="rId32"/>
    <p:sldId id="298" r:id="rId33"/>
    <p:sldId id="292" r:id="rId34"/>
    <p:sldId id="303" r:id="rId35"/>
    <p:sldId id="297" r:id="rId36"/>
    <p:sldId id="293" r:id="rId37"/>
    <p:sldId id="294" r:id="rId38"/>
    <p:sldId id="295" r:id="rId39"/>
    <p:sldId id="296" r:id="rId40"/>
    <p:sldId id="304" r:id="rId41"/>
    <p:sldId id="306" r:id="rId42"/>
    <p:sldId id="307" r:id="rId43"/>
    <p:sldId id="308" r:id="rId44"/>
    <p:sldId id="310" r:id="rId45"/>
    <p:sldId id="305" r:id="rId46"/>
    <p:sldId id="302" r:id="rId47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95959"/>
    <a:srgbClr val="1D1D1D"/>
    <a:srgbClr val="222000"/>
    <a:srgbClr val="DD3333"/>
    <a:srgbClr val="2C2C2C"/>
    <a:srgbClr val="3333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Средний стиль 2 - акцент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Средний стиль 2 - акцент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Средний стиль 2 - акцент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793D81CF-94F2-401A-BA57-92F5A7B2D0C5}" styleName="Средний стиль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0" d="100"/>
          <a:sy n="70" d="100"/>
        </p:scale>
        <p:origin x="-1386" y="-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71" d="100"/>
          <a:sy n="71" d="100"/>
        </p:scale>
        <p:origin x="-3270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626178-8CE6-449F-9139-D133900CD971}" type="datetimeFigureOut">
              <a:rPr lang="ru-RU" smtClean="0"/>
              <a:t>03.02.2013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ECA198-C34B-4988-B3CF-434D175460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758838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E51C54-BFAB-4CBC-8180-8AC87DCE1E60}" type="datetimeFigureOut">
              <a:rPr lang="ru-RU" smtClean="0"/>
              <a:t>03.02.2013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A7AA6E-E8B6-42FC-968D-0E71919A90C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551305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effectLst>
            <a:outerShdw blurRad="63500" dist="12700" dir="2700000" algn="tl" rotWithShape="0">
              <a:prstClr val="black">
                <a:alpha val="20000"/>
              </a:prstClr>
            </a:outerShdw>
          </a:effectLst>
        </p:spPr>
        <p:txBody>
          <a:bodyPr>
            <a:normAutofit/>
          </a:bodyPr>
          <a:lstStyle>
            <a:lvl1pPr>
              <a:defRPr sz="5400" b="1">
                <a:solidFill>
                  <a:srgbClr val="2C2C2C"/>
                </a:solidFill>
                <a:effectLst/>
              </a:defRPr>
            </a:lvl1pPr>
          </a:lstStyle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4437112"/>
            <a:ext cx="64008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dirty="0" smtClean="0"/>
              <a:t>Образец подзаголовка</a:t>
            </a:r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F0DE0-F9E8-4698-8015-64F385BD0EA0}" type="datetimeFigureOut">
              <a:rPr lang="ru-RU" smtClean="0"/>
              <a:t>03.02.2013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‹#›</a:t>
            </a:fld>
            <a:endParaRPr lang="ru-RU"/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048" y="6327638"/>
            <a:ext cx="389005" cy="389005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00000">
            <a:off x="5506498" y="6054451"/>
            <a:ext cx="626498" cy="626498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00000">
            <a:off x="6329956" y="5667585"/>
            <a:ext cx="1008982" cy="1008982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00000">
            <a:off x="7465250" y="5168145"/>
            <a:ext cx="1477251" cy="1477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3823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/>
          <p:cNvSpPr/>
          <p:nvPr userDrawn="1"/>
        </p:nvSpPr>
        <p:spPr>
          <a:xfrm>
            <a:off x="0" y="0"/>
            <a:ext cx="9144000" cy="1542715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C00000"/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F0DE0-F9E8-4698-8015-64F385BD0EA0}" type="datetimeFigureOut">
              <a:rPr lang="ru-RU" smtClean="0"/>
              <a:t>03.02.2013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‹#›</a:t>
            </a:fld>
            <a:endParaRPr lang="ru-RU"/>
          </a:p>
        </p:txBody>
      </p:sp>
      <p:grpSp>
        <p:nvGrpSpPr>
          <p:cNvPr id="11" name="Группа 10"/>
          <p:cNvGrpSpPr/>
          <p:nvPr userDrawn="1"/>
        </p:nvGrpSpPr>
        <p:grpSpPr>
          <a:xfrm>
            <a:off x="4039073" y="6452448"/>
            <a:ext cx="1052345" cy="307777"/>
            <a:chOff x="3102969" y="6421978"/>
            <a:chExt cx="1052345" cy="307777"/>
          </a:xfrm>
        </p:grpSpPr>
        <p:pic>
          <p:nvPicPr>
            <p:cNvPr id="12" name="Picture 2" descr="https://twimg0-a.akamaihd.net/profile_images/2284174758/v65oai7fxn47qv9nectx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3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2969" y="6452327"/>
              <a:ext cx="245913" cy="2459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/>
            <p:cNvSpPr txBox="1"/>
            <p:nvPr userDrawn="1"/>
          </p:nvSpPr>
          <p:spPr>
            <a:xfrm>
              <a:off x="3244488" y="6421978"/>
              <a:ext cx="91082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/>
                <a:t>#</a:t>
              </a:r>
              <a:r>
                <a:rPr lang="en-US" sz="1400" dirty="0" err="1" smtClean="0"/>
                <a:t>atdays</a:t>
              </a:r>
              <a:endParaRPr lang="ru-RU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9256386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F0DE0-F9E8-4698-8015-64F385BD0EA0}" type="datetimeFigureOut">
              <a:rPr lang="ru-RU" smtClean="0"/>
              <a:t>03.02.2013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‹#›</a:t>
            </a:fld>
            <a:endParaRPr lang="ru-RU"/>
          </a:p>
        </p:txBody>
      </p:sp>
      <p:grpSp>
        <p:nvGrpSpPr>
          <p:cNvPr id="8" name="Группа 7"/>
          <p:cNvGrpSpPr/>
          <p:nvPr userDrawn="1"/>
        </p:nvGrpSpPr>
        <p:grpSpPr>
          <a:xfrm>
            <a:off x="4039073" y="6452448"/>
            <a:ext cx="1052345" cy="307777"/>
            <a:chOff x="3102969" y="6421978"/>
            <a:chExt cx="1052345" cy="307777"/>
          </a:xfrm>
        </p:grpSpPr>
        <p:pic>
          <p:nvPicPr>
            <p:cNvPr id="9" name="Picture 2" descr="https://twimg0-a.akamaihd.net/profile_images/2284174758/v65oai7fxn47qv9nectx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3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2969" y="6452327"/>
              <a:ext cx="245913" cy="2459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/>
            <p:cNvSpPr txBox="1"/>
            <p:nvPr userDrawn="1"/>
          </p:nvSpPr>
          <p:spPr>
            <a:xfrm>
              <a:off x="3244488" y="6421978"/>
              <a:ext cx="91082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/>
                <a:t>#</a:t>
              </a:r>
              <a:r>
                <a:rPr lang="en-US" sz="1400" dirty="0" err="1" smtClean="0"/>
                <a:t>atdays</a:t>
              </a:r>
              <a:endParaRPr lang="ru-RU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2965550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 userDrawn="1"/>
        </p:nvSpPr>
        <p:spPr>
          <a:xfrm>
            <a:off x="0" y="0"/>
            <a:ext cx="9144000" cy="1542715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C00000"/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>
              <a:buFontTx/>
              <a:buBlip>
                <a:blip r:embed="rId2"/>
              </a:buBlip>
              <a:defRPr/>
            </a:lvl1pPr>
            <a:lvl2pPr marL="742950" indent="-285750">
              <a:buFontTx/>
              <a:buBlip>
                <a:blip r:embed="rId2"/>
              </a:buBlip>
              <a:defRPr/>
            </a:lvl2pPr>
            <a:lvl3pPr marL="1143000" indent="-228600">
              <a:buFontTx/>
              <a:buBlip>
                <a:blip r:embed="rId2"/>
              </a:buBlip>
              <a:defRPr/>
            </a:lvl3pPr>
            <a:lvl4pPr marL="1600200" indent="-228600">
              <a:buFontTx/>
              <a:buBlip>
                <a:blip r:embed="rId2"/>
              </a:buBlip>
              <a:defRPr/>
            </a:lvl4pPr>
            <a:lvl5pPr marL="2057400" indent="-228600">
              <a:buFontTx/>
              <a:buBlip>
                <a:blip r:embed="rId2"/>
              </a:buBlip>
              <a:defRPr/>
            </a:lvl5pPr>
          </a:lstStyle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F0DE0-F9E8-4698-8015-64F385BD0EA0}" type="datetimeFigureOut">
              <a:rPr lang="ru-RU" smtClean="0"/>
              <a:t>03.02.2013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‹#›</a:t>
            </a:fld>
            <a:endParaRPr lang="ru-RU"/>
          </a:p>
        </p:txBody>
      </p:sp>
      <p:grpSp>
        <p:nvGrpSpPr>
          <p:cNvPr id="14" name="Группа 13"/>
          <p:cNvGrpSpPr/>
          <p:nvPr userDrawn="1"/>
        </p:nvGrpSpPr>
        <p:grpSpPr>
          <a:xfrm>
            <a:off x="4039073" y="6452448"/>
            <a:ext cx="1052345" cy="307777"/>
            <a:chOff x="3102969" y="6421978"/>
            <a:chExt cx="1052345" cy="307777"/>
          </a:xfrm>
        </p:grpSpPr>
        <p:pic>
          <p:nvPicPr>
            <p:cNvPr id="15" name="Picture 2" descr="https://twimg0-a.akamaihd.net/profile_images/2284174758/v65oai7fxn47qv9nectx.png"/>
            <p:cNvPicPr>
              <a:picLocks noChangeAspect="1" noChangeArrowheads="1"/>
            </p:cNvPicPr>
            <p:nvPr userDrawn="1"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3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2969" y="6452327"/>
              <a:ext cx="245913" cy="2459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/>
            <p:cNvSpPr txBox="1"/>
            <p:nvPr userDrawn="1"/>
          </p:nvSpPr>
          <p:spPr>
            <a:xfrm>
              <a:off x="3244488" y="6421978"/>
              <a:ext cx="91082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/>
                <a:t>#</a:t>
              </a:r>
              <a:r>
                <a:rPr lang="en-US" sz="1400" dirty="0" err="1" smtClean="0"/>
                <a:t>atdays</a:t>
              </a:r>
              <a:endParaRPr lang="ru-RU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4846364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 userDrawn="1"/>
        </p:nvSpPr>
        <p:spPr>
          <a:xfrm>
            <a:off x="0" y="4415904"/>
            <a:ext cx="9144000" cy="1542715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C00000"/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rgbClr val="2C2C2C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endParaRPr lang="ru-RU" dirty="0" smtClean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F0DE0-F9E8-4698-8015-64F385BD0EA0}" type="datetimeFigureOut">
              <a:rPr lang="ru-RU" smtClean="0"/>
              <a:t>03.02.2013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‹#›</a:t>
            </a:fld>
            <a:endParaRPr lang="ru-RU"/>
          </a:p>
        </p:txBody>
      </p:sp>
      <p:grpSp>
        <p:nvGrpSpPr>
          <p:cNvPr id="10" name="Группа 9"/>
          <p:cNvGrpSpPr/>
          <p:nvPr userDrawn="1"/>
        </p:nvGrpSpPr>
        <p:grpSpPr>
          <a:xfrm>
            <a:off x="4039073" y="6452448"/>
            <a:ext cx="1052345" cy="307777"/>
            <a:chOff x="3102969" y="6421978"/>
            <a:chExt cx="1052345" cy="307777"/>
          </a:xfrm>
        </p:grpSpPr>
        <p:pic>
          <p:nvPicPr>
            <p:cNvPr id="11" name="Picture 2" descr="https://twimg0-a.akamaihd.net/profile_images/2284174758/v65oai7fxn47qv9nectx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3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2969" y="6452327"/>
              <a:ext cx="245913" cy="2459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/>
            <p:cNvSpPr txBox="1"/>
            <p:nvPr userDrawn="1"/>
          </p:nvSpPr>
          <p:spPr>
            <a:xfrm>
              <a:off x="3244488" y="6421978"/>
              <a:ext cx="91082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/>
                <a:t>#</a:t>
              </a:r>
              <a:r>
                <a:rPr lang="en-US" sz="1400" dirty="0" err="1" smtClean="0"/>
                <a:t>atdays</a:t>
              </a:r>
              <a:endParaRPr lang="ru-RU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7117258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/>
          <p:cNvSpPr/>
          <p:nvPr userDrawn="1"/>
        </p:nvSpPr>
        <p:spPr>
          <a:xfrm>
            <a:off x="0" y="0"/>
            <a:ext cx="9144000" cy="1542715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C00000"/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grpSp>
        <p:nvGrpSpPr>
          <p:cNvPr id="11" name="Группа 10"/>
          <p:cNvGrpSpPr/>
          <p:nvPr userDrawn="1"/>
        </p:nvGrpSpPr>
        <p:grpSpPr>
          <a:xfrm>
            <a:off x="4039073" y="6452448"/>
            <a:ext cx="1052345" cy="307777"/>
            <a:chOff x="3102969" y="6421978"/>
            <a:chExt cx="1052345" cy="307777"/>
          </a:xfrm>
        </p:grpSpPr>
        <p:pic>
          <p:nvPicPr>
            <p:cNvPr id="12" name="Picture 2" descr="https://twimg0-a.akamaihd.net/profile_images/2284174758/v65oai7fxn47qv9nectx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3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2969" y="6452327"/>
              <a:ext cx="245913" cy="2459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/>
            <p:cNvSpPr txBox="1"/>
            <p:nvPr userDrawn="1"/>
          </p:nvSpPr>
          <p:spPr>
            <a:xfrm>
              <a:off x="3244488" y="6421978"/>
              <a:ext cx="91082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/>
                <a:t>#</a:t>
              </a:r>
              <a:r>
                <a:rPr lang="en-US" sz="1400" dirty="0" err="1" smtClean="0"/>
                <a:t>atdays</a:t>
              </a:r>
              <a:endParaRPr lang="ru-RU" sz="1400" dirty="0"/>
            </a:p>
          </p:txBody>
        </p:sp>
      </p:grpSp>
      <p:sp>
        <p:nvSpPr>
          <p:cNvPr id="14" name="Дата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F0DE0-F9E8-4698-8015-64F385BD0EA0}" type="datetimeFigureOut">
              <a:rPr lang="ru-RU" smtClean="0"/>
              <a:t>03.02.2013</a:t>
            </a:fld>
            <a:endParaRPr lang="ru-RU"/>
          </a:p>
        </p:txBody>
      </p:sp>
      <p:sp>
        <p:nvSpPr>
          <p:cNvPr id="15" name="Нижний колонтитул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6" name="Номер слайда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285557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11"/>
          <p:cNvSpPr/>
          <p:nvPr userDrawn="1"/>
        </p:nvSpPr>
        <p:spPr>
          <a:xfrm>
            <a:off x="0" y="0"/>
            <a:ext cx="9144000" cy="1542715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C00000"/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F0DE0-F9E8-4698-8015-64F385BD0EA0}" type="datetimeFigureOut">
              <a:rPr lang="ru-RU" smtClean="0"/>
              <a:t>03.02.2013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‹#›</a:t>
            </a:fld>
            <a:endParaRPr lang="ru-RU"/>
          </a:p>
        </p:txBody>
      </p:sp>
      <p:grpSp>
        <p:nvGrpSpPr>
          <p:cNvPr id="13" name="Группа 12"/>
          <p:cNvGrpSpPr/>
          <p:nvPr userDrawn="1"/>
        </p:nvGrpSpPr>
        <p:grpSpPr>
          <a:xfrm>
            <a:off x="4039073" y="6452448"/>
            <a:ext cx="1052345" cy="307777"/>
            <a:chOff x="3102969" y="6421978"/>
            <a:chExt cx="1052345" cy="307777"/>
          </a:xfrm>
        </p:grpSpPr>
        <p:pic>
          <p:nvPicPr>
            <p:cNvPr id="14" name="Picture 2" descr="https://twimg0-a.akamaihd.net/profile_images/2284174758/v65oai7fxn47qv9nectx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3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2969" y="6452327"/>
              <a:ext cx="245913" cy="2459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/>
            <p:cNvSpPr txBox="1"/>
            <p:nvPr userDrawn="1"/>
          </p:nvSpPr>
          <p:spPr>
            <a:xfrm>
              <a:off x="3244488" y="6421978"/>
              <a:ext cx="91082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/>
                <a:t>#</a:t>
              </a:r>
              <a:r>
                <a:rPr lang="en-US" sz="1400" dirty="0" err="1" smtClean="0"/>
                <a:t>atdays</a:t>
              </a:r>
              <a:endParaRPr lang="ru-RU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2035301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 userDrawn="1"/>
        </p:nvSpPr>
        <p:spPr>
          <a:xfrm>
            <a:off x="0" y="0"/>
            <a:ext cx="9144000" cy="1542715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C00000"/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F0DE0-F9E8-4698-8015-64F385BD0EA0}" type="datetimeFigureOut">
              <a:rPr lang="ru-RU" smtClean="0"/>
              <a:t>03.02.2013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‹#›</a:t>
            </a:fld>
            <a:endParaRPr lang="ru-RU"/>
          </a:p>
        </p:txBody>
      </p:sp>
      <p:grpSp>
        <p:nvGrpSpPr>
          <p:cNvPr id="9" name="Группа 8"/>
          <p:cNvGrpSpPr/>
          <p:nvPr userDrawn="1"/>
        </p:nvGrpSpPr>
        <p:grpSpPr>
          <a:xfrm>
            <a:off x="4039073" y="6452448"/>
            <a:ext cx="1052345" cy="307777"/>
            <a:chOff x="3102969" y="6421978"/>
            <a:chExt cx="1052345" cy="307777"/>
          </a:xfrm>
        </p:grpSpPr>
        <p:pic>
          <p:nvPicPr>
            <p:cNvPr id="10" name="Picture 2" descr="https://twimg0-a.akamaihd.net/profile_images/2284174758/v65oai7fxn47qv9nectx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3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2969" y="6452327"/>
              <a:ext cx="245913" cy="2459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/>
            <p:cNvSpPr txBox="1"/>
            <p:nvPr userDrawn="1"/>
          </p:nvSpPr>
          <p:spPr>
            <a:xfrm>
              <a:off x="3244488" y="6421978"/>
              <a:ext cx="91082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/>
                <a:t>#</a:t>
              </a:r>
              <a:r>
                <a:rPr lang="en-US" sz="1400" dirty="0" err="1" smtClean="0"/>
                <a:t>atdays</a:t>
              </a:r>
              <a:endParaRPr lang="ru-RU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3429084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F0DE0-F9E8-4698-8015-64F385BD0EA0}" type="datetimeFigureOut">
              <a:rPr lang="ru-RU" smtClean="0"/>
              <a:t>03.02.2013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‹#›</a:t>
            </a:fld>
            <a:endParaRPr lang="ru-RU"/>
          </a:p>
        </p:txBody>
      </p:sp>
      <p:grpSp>
        <p:nvGrpSpPr>
          <p:cNvPr id="6" name="Группа 5"/>
          <p:cNvGrpSpPr/>
          <p:nvPr userDrawn="1"/>
        </p:nvGrpSpPr>
        <p:grpSpPr>
          <a:xfrm>
            <a:off x="4039073" y="6452448"/>
            <a:ext cx="1052345" cy="307777"/>
            <a:chOff x="3102969" y="6421978"/>
            <a:chExt cx="1052345" cy="307777"/>
          </a:xfrm>
        </p:grpSpPr>
        <p:pic>
          <p:nvPicPr>
            <p:cNvPr id="7" name="Picture 2" descr="https://twimg0-a.akamaihd.net/profile_images/2284174758/v65oai7fxn47qv9nectx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3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2969" y="6452327"/>
              <a:ext cx="245913" cy="2459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/>
            <p:cNvSpPr txBox="1"/>
            <p:nvPr userDrawn="1"/>
          </p:nvSpPr>
          <p:spPr>
            <a:xfrm>
              <a:off x="3244488" y="6421978"/>
              <a:ext cx="91082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/>
                <a:t>#</a:t>
              </a:r>
              <a:r>
                <a:rPr lang="en-US" sz="1400" dirty="0" err="1" smtClean="0"/>
                <a:t>atdays</a:t>
              </a:r>
              <a:endParaRPr lang="ru-RU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4761805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>
                <a:solidFill>
                  <a:schemeClr val="tx1"/>
                </a:solidFill>
              </a:defRPr>
            </a:lvl1pPr>
          </a:lstStyle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F0DE0-F9E8-4698-8015-64F385BD0EA0}" type="datetimeFigureOut">
              <a:rPr lang="ru-RU" smtClean="0"/>
              <a:t>03.02.2013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‹#›</a:t>
            </a:fld>
            <a:endParaRPr lang="ru-RU"/>
          </a:p>
        </p:txBody>
      </p:sp>
      <p:grpSp>
        <p:nvGrpSpPr>
          <p:cNvPr id="8" name="Группа 7"/>
          <p:cNvGrpSpPr/>
          <p:nvPr userDrawn="1"/>
        </p:nvGrpSpPr>
        <p:grpSpPr>
          <a:xfrm>
            <a:off x="4039073" y="6452448"/>
            <a:ext cx="1052345" cy="307777"/>
            <a:chOff x="3102969" y="6421978"/>
            <a:chExt cx="1052345" cy="307777"/>
          </a:xfrm>
        </p:grpSpPr>
        <p:pic>
          <p:nvPicPr>
            <p:cNvPr id="9" name="Picture 2" descr="https://twimg0-a.akamaihd.net/profile_images/2284174758/v65oai7fxn47qv9nectx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3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2969" y="6452327"/>
              <a:ext cx="245913" cy="2459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/>
            <p:cNvSpPr txBox="1"/>
            <p:nvPr userDrawn="1"/>
          </p:nvSpPr>
          <p:spPr>
            <a:xfrm>
              <a:off x="3244488" y="6421978"/>
              <a:ext cx="91082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/>
                <a:t>#</a:t>
              </a:r>
              <a:r>
                <a:rPr lang="en-US" sz="1400" dirty="0" err="1" smtClean="0"/>
                <a:t>atdays</a:t>
              </a:r>
              <a:endParaRPr lang="ru-RU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6191657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>
                <a:solidFill>
                  <a:schemeClr val="tx1"/>
                </a:solidFill>
              </a:defRPr>
            </a:lvl1pPr>
          </a:lstStyle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F0DE0-F9E8-4698-8015-64F385BD0EA0}" type="datetimeFigureOut">
              <a:rPr lang="ru-RU" smtClean="0"/>
              <a:t>03.02.2013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‹#›</a:t>
            </a:fld>
            <a:endParaRPr lang="ru-RU"/>
          </a:p>
        </p:txBody>
      </p:sp>
      <p:grpSp>
        <p:nvGrpSpPr>
          <p:cNvPr id="9" name="Группа 8"/>
          <p:cNvGrpSpPr/>
          <p:nvPr userDrawn="1"/>
        </p:nvGrpSpPr>
        <p:grpSpPr>
          <a:xfrm>
            <a:off x="4039073" y="6452448"/>
            <a:ext cx="1052345" cy="307777"/>
            <a:chOff x="3102969" y="6421978"/>
            <a:chExt cx="1052345" cy="307777"/>
          </a:xfrm>
        </p:grpSpPr>
        <p:pic>
          <p:nvPicPr>
            <p:cNvPr id="10" name="Picture 2" descr="https://twimg0-a.akamaihd.net/profile_images/2284174758/v65oai7fxn47qv9nectx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3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2969" y="6452327"/>
              <a:ext cx="245913" cy="2459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/>
            <p:cNvSpPr txBox="1"/>
            <p:nvPr userDrawn="1"/>
          </p:nvSpPr>
          <p:spPr>
            <a:xfrm>
              <a:off x="3244488" y="6421978"/>
              <a:ext cx="91082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/>
                <a:t>#</a:t>
              </a:r>
              <a:r>
                <a:rPr lang="en-US" sz="1400" dirty="0" err="1" smtClean="0"/>
                <a:t>atdays</a:t>
              </a:r>
              <a:endParaRPr lang="ru-RU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4729336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AF0DE0-F9E8-4698-8015-64F385BD0EA0}" type="datetimeFigureOut">
              <a:rPr lang="ru-RU" smtClean="0"/>
              <a:t>03.02.2013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948264" y="64482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876BE9-5A7E-4A71-A01F-2AD43EF475E2}" type="slidenum">
              <a:rPr lang="ru-RU" smtClean="0"/>
              <a:t>‹#›</a:t>
            </a:fld>
            <a:endParaRPr lang="ru-RU" dirty="0"/>
          </a:p>
        </p:txBody>
      </p:sp>
      <p:grpSp>
        <p:nvGrpSpPr>
          <p:cNvPr id="10" name="Группа 9"/>
          <p:cNvGrpSpPr/>
          <p:nvPr userDrawn="1"/>
        </p:nvGrpSpPr>
        <p:grpSpPr>
          <a:xfrm>
            <a:off x="169352" y="6441747"/>
            <a:ext cx="1678573" cy="311210"/>
            <a:chOff x="723027" y="5390004"/>
            <a:chExt cx="1678573" cy="311210"/>
          </a:xfrm>
        </p:grpSpPr>
        <p:sp>
          <p:nvSpPr>
            <p:cNvPr id="8" name="Скругленный прямоугольник 7"/>
            <p:cNvSpPr/>
            <p:nvPr userDrawn="1"/>
          </p:nvSpPr>
          <p:spPr>
            <a:xfrm>
              <a:off x="723027" y="5427219"/>
              <a:ext cx="1316596" cy="273995"/>
            </a:xfrm>
            <a:prstGeom prst="roundRect">
              <a:avLst/>
            </a:prstGeom>
            <a:solidFill>
              <a:srgbClr val="DD3333"/>
            </a:solidFill>
            <a:ln w="317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9" name="TextBox 8"/>
            <p:cNvSpPr txBox="1"/>
            <p:nvPr userDrawn="1"/>
          </p:nvSpPr>
          <p:spPr>
            <a:xfrm>
              <a:off x="777820" y="5390004"/>
              <a:ext cx="162378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atdays.com</a:t>
              </a:r>
              <a:endParaRPr lang="ru-RU" sz="1400" b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514707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b="0" kern="120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Tx/>
        <a:buBlip>
          <a:blip r:embed="rId13"/>
        </a:buBlip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Tx/>
        <a:buBlip>
          <a:blip r:embed="rId13"/>
        </a:buBlip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Tx/>
        <a:buBlip>
          <a:blip r:embed="rId13"/>
        </a:buBlip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Tx/>
        <a:buBlip>
          <a:blip r:embed="rId13"/>
        </a:buBlip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Tx/>
        <a:buBlip>
          <a:blip r:embed="rId13"/>
        </a:buBlip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://bash.im/quote/420885" TargetMode="Externa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За пределами </a:t>
            </a:r>
            <a:r>
              <a:rPr lang="en-US" dirty="0" err="1" smtClean="0"/>
              <a:t>PageObject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 smtClean="0"/>
              <a:t>Дмитрий </a:t>
            </a:r>
            <a:r>
              <a:rPr lang="ru-RU" dirty="0" err="1" smtClean="0"/>
              <a:t>Жарий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376123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Вам не нужен </a:t>
            </a:r>
            <a:r>
              <a:rPr lang="en-US" dirty="0" smtClean="0"/>
              <a:t>Page Object!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10</a:t>
            </a:fld>
            <a:endParaRPr lang="ru-RU"/>
          </a:p>
        </p:txBody>
      </p:sp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98388"/>
            <a:ext cx="9144000" cy="46355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21925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11</a:t>
            </a:fld>
            <a:endParaRPr lang="ru-RU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568714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625083" y="1744128"/>
            <a:ext cx="2448272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DejaVu Sans Mono"/>
              </a:rPr>
              <a:t> </a:t>
            </a:r>
            <a:r>
              <a:rPr lang="en-US" sz="1200" dirty="0" err="1">
                <a:solidFill>
                  <a:srgbClr val="0000FF"/>
                </a:solidFill>
                <a:latin typeface="DejaVu Sans Mono"/>
              </a:rPr>
              <a:t>var</a:t>
            </a:r>
            <a:r>
              <a:rPr lang="en-US" sz="1200" dirty="0">
                <a:solidFill>
                  <a:prstClr val="black"/>
                </a:solidFill>
                <a:latin typeface="DejaVu Sans Mono"/>
              </a:rPr>
              <a:t> </a:t>
            </a:r>
            <a:r>
              <a:rPr lang="en-US" sz="1200" dirty="0" err="1">
                <a:solidFill>
                  <a:prstClr val="black"/>
                </a:solidFill>
                <a:latin typeface="DejaVu Sans Mono"/>
              </a:rPr>
              <a:t>ddlMonthSelect</a:t>
            </a:r>
            <a:r>
              <a:rPr lang="en-US" sz="1200" dirty="0">
                <a:solidFill>
                  <a:prstClr val="black"/>
                </a:solidFill>
                <a:latin typeface="DejaVu Sans Mono"/>
              </a:rPr>
              <a:t> = </a:t>
            </a:r>
            <a:r>
              <a:rPr lang="en-US" sz="1200" dirty="0">
                <a:solidFill>
                  <a:srgbClr val="0000FF"/>
                </a:solidFill>
                <a:latin typeface="DejaVu Sans Mono"/>
              </a:rPr>
              <a:t>new</a:t>
            </a:r>
            <a:r>
              <a:rPr lang="en-US" sz="1200" dirty="0">
                <a:solidFill>
                  <a:prstClr val="black"/>
                </a:solidFill>
                <a:latin typeface="DejaVu Sans Mono"/>
              </a:rPr>
              <a:t> </a:t>
            </a:r>
            <a:r>
              <a:rPr lang="en-US" sz="1200" dirty="0" err="1">
                <a:solidFill>
                  <a:srgbClr val="2B91AF"/>
                </a:solidFill>
                <a:latin typeface="DejaVu Sans Mono"/>
              </a:rPr>
              <a:t>SelectElement</a:t>
            </a:r>
            <a:r>
              <a:rPr lang="en-US" sz="1200" dirty="0">
                <a:solidFill>
                  <a:prstClr val="black"/>
                </a:solidFill>
                <a:latin typeface="DejaVu Sans Mono"/>
              </a:rPr>
              <a:t>(</a:t>
            </a:r>
            <a:r>
              <a:rPr lang="en-US" sz="1200" dirty="0" err="1">
                <a:solidFill>
                  <a:prstClr val="black"/>
                </a:solidFill>
                <a:latin typeface="DejaVu Sans Mono"/>
              </a:rPr>
              <a:t>driver.FindElementByName</a:t>
            </a:r>
            <a:r>
              <a:rPr lang="en-US" sz="1200" dirty="0">
                <a:solidFill>
                  <a:prstClr val="black"/>
                </a:solidFill>
                <a:latin typeface="DejaVu Sans Mono"/>
              </a:rPr>
              <a:t>(</a:t>
            </a:r>
            <a:r>
              <a:rPr lang="en-US" sz="1200" dirty="0">
                <a:solidFill>
                  <a:srgbClr val="A31515"/>
                </a:solidFill>
                <a:latin typeface="DejaVu Sans Mono"/>
              </a:rPr>
              <a:t>@"EXPIRYDATE_MM"</a:t>
            </a:r>
            <a:r>
              <a:rPr lang="en-US" sz="1200" dirty="0">
                <a:solidFill>
                  <a:prstClr val="black"/>
                </a:solidFill>
                <a:latin typeface="DejaVu Sans Mono"/>
              </a:rPr>
              <a:t>));</a:t>
            </a:r>
          </a:p>
          <a:p>
            <a:r>
              <a:rPr lang="en-US" sz="1200" dirty="0">
                <a:solidFill>
                  <a:prstClr val="black"/>
                </a:solidFill>
                <a:latin typeface="DejaVu Sans Mono"/>
              </a:rPr>
              <a:t>            </a:t>
            </a:r>
            <a:r>
              <a:rPr lang="en-US" sz="1200" dirty="0" err="1">
                <a:solidFill>
                  <a:srgbClr val="0000FF"/>
                </a:solidFill>
                <a:latin typeface="DejaVu Sans Mono"/>
              </a:rPr>
              <a:t>var</a:t>
            </a:r>
            <a:r>
              <a:rPr lang="en-US" sz="1200" dirty="0">
                <a:solidFill>
                  <a:prstClr val="black"/>
                </a:solidFill>
                <a:latin typeface="DejaVu Sans Mono"/>
              </a:rPr>
              <a:t> </a:t>
            </a:r>
            <a:r>
              <a:rPr lang="en-US" sz="1200" dirty="0" err="1">
                <a:solidFill>
                  <a:prstClr val="black"/>
                </a:solidFill>
                <a:latin typeface="DejaVu Sans Mono"/>
              </a:rPr>
              <a:t>ddlYearSelect</a:t>
            </a:r>
            <a:r>
              <a:rPr lang="en-US" sz="1200" dirty="0">
                <a:solidFill>
                  <a:prstClr val="black"/>
                </a:solidFill>
                <a:latin typeface="DejaVu Sans Mono"/>
              </a:rPr>
              <a:t> = </a:t>
            </a:r>
            <a:r>
              <a:rPr lang="en-US" sz="1200" dirty="0">
                <a:solidFill>
                  <a:srgbClr val="0000FF"/>
                </a:solidFill>
                <a:latin typeface="DejaVu Sans Mono"/>
              </a:rPr>
              <a:t>new</a:t>
            </a:r>
            <a:r>
              <a:rPr lang="en-US" sz="1200" dirty="0">
                <a:solidFill>
                  <a:prstClr val="black"/>
                </a:solidFill>
                <a:latin typeface="DejaVu Sans Mono"/>
              </a:rPr>
              <a:t> </a:t>
            </a:r>
            <a:r>
              <a:rPr lang="en-US" sz="1200" dirty="0" err="1">
                <a:solidFill>
                  <a:srgbClr val="2B91AF"/>
                </a:solidFill>
                <a:latin typeface="DejaVu Sans Mono"/>
              </a:rPr>
              <a:t>SelectElement</a:t>
            </a:r>
            <a:r>
              <a:rPr lang="en-US" sz="1200" dirty="0">
                <a:solidFill>
                  <a:prstClr val="black"/>
                </a:solidFill>
                <a:latin typeface="DejaVu Sans Mono"/>
              </a:rPr>
              <a:t>(</a:t>
            </a:r>
            <a:r>
              <a:rPr lang="en-US" sz="1200" dirty="0" err="1">
                <a:solidFill>
                  <a:prstClr val="black"/>
                </a:solidFill>
                <a:latin typeface="DejaVu Sans Mono"/>
              </a:rPr>
              <a:t>driver.FindElementByName</a:t>
            </a:r>
            <a:r>
              <a:rPr lang="en-US" sz="1200" dirty="0">
                <a:solidFill>
                  <a:prstClr val="black"/>
                </a:solidFill>
                <a:latin typeface="DejaVu Sans Mono"/>
              </a:rPr>
              <a:t>(</a:t>
            </a:r>
            <a:r>
              <a:rPr lang="en-US" sz="1200" dirty="0">
                <a:solidFill>
                  <a:srgbClr val="A31515"/>
                </a:solidFill>
                <a:latin typeface="DejaVu Sans Mono"/>
              </a:rPr>
              <a:t>@"EXPIRYDATE_YY"</a:t>
            </a:r>
            <a:r>
              <a:rPr lang="en-US" sz="1200" dirty="0">
                <a:solidFill>
                  <a:prstClr val="black"/>
                </a:solidFill>
                <a:latin typeface="DejaVu Sans Mono"/>
              </a:rPr>
              <a:t>));</a:t>
            </a:r>
          </a:p>
          <a:p>
            <a:r>
              <a:rPr lang="en-US" sz="1200" dirty="0">
                <a:solidFill>
                  <a:prstClr val="black"/>
                </a:solidFill>
                <a:latin typeface="DejaVu Sans Mono"/>
              </a:rPr>
              <a:t>            </a:t>
            </a:r>
            <a:r>
              <a:rPr lang="en-US" sz="1200" dirty="0" err="1">
                <a:solidFill>
                  <a:srgbClr val="0000FF"/>
                </a:solidFill>
                <a:latin typeface="DejaVu Sans Mono"/>
              </a:rPr>
              <a:t>var</a:t>
            </a:r>
            <a:r>
              <a:rPr lang="en-US" sz="1200" dirty="0">
                <a:solidFill>
                  <a:prstClr val="black"/>
                </a:solidFill>
                <a:latin typeface="DejaVu Sans Mono"/>
              </a:rPr>
              <a:t> </a:t>
            </a:r>
            <a:r>
              <a:rPr lang="en-US" sz="1200" dirty="0" err="1">
                <a:solidFill>
                  <a:prstClr val="black"/>
                </a:solidFill>
                <a:latin typeface="DejaVu Sans Mono"/>
              </a:rPr>
              <a:t>txtSecurityCode</a:t>
            </a:r>
            <a:r>
              <a:rPr lang="en-US" sz="1200" dirty="0">
                <a:solidFill>
                  <a:prstClr val="black"/>
                </a:solidFill>
                <a:latin typeface="DejaVu Sans Mono"/>
              </a:rPr>
              <a:t> = </a:t>
            </a:r>
            <a:r>
              <a:rPr lang="en-US" sz="1200" dirty="0" err="1">
                <a:solidFill>
                  <a:prstClr val="black"/>
                </a:solidFill>
                <a:latin typeface="DejaVu Sans Mono"/>
              </a:rPr>
              <a:t>driver.FindElementByName</a:t>
            </a:r>
            <a:r>
              <a:rPr lang="en-US" sz="1200" dirty="0">
                <a:solidFill>
                  <a:prstClr val="black"/>
                </a:solidFill>
                <a:latin typeface="DejaVu Sans Mono"/>
              </a:rPr>
              <a:t>(</a:t>
            </a:r>
            <a:r>
              <a:rPr lang="en-US" sz="1200" dirty="0">
                <a:solidFill>
                  <a:srgbClr val="A31515"/>
                </a:solidFill>
                <a:latin typeface="DejaVu Sans Mono"/>
              </a:rPr>
              <a:t>@"CVV"</a:t>
            </a:r>
            <a:r>
              <a:rPr lang="en-US" sz="1200" dirty="0">
                <a:solidFill>
                  <a:prstClr val="black"/>
                </a:solidFill>
                <a:latin typeface="DejaVu Sans Mono"/>
              </a:rPr>
              <a:t>);</a:t>
            </a:r>
          </a:p>
          <a:p>
            <a:r>
              <a:rPr lang="en-US" sz="1200" dirty="0">
                <a:solidFill>
                  <a:prstClr val="black"/>
                </a:solidFill>
                <a:latin typeface="DejaVu Sans Mono"/>
              </a:rPr>
              <a:t>            </a:t>
            </a:r>
            <a:r>
              <a:rPr lang="en-US" sz="1200" dirty="0" err="1">
                <a:solidFill>
                  <a:srgbClr val="0000FF"/>
                </a:solidFill>
                <a:latin typeface="DejaVu Sans Mono"/>
              </a:rPr>
              <a:t>var</a:t>
            </a:r>
            <a:r>
              <a:rPr lang="en-US" sz="1200" dirty="0">
                <a:solidFill>
                  <a:prstClr val="black"/>
                </a:solidFill>
                <a:latin typeface="DejaVu Sans Mono"/>
              </a:rPr>
              <a:t> </a:t>
            </a:r>
            <a:r>
              <a:rPr lang="en-US" sz="1200" dirty="0" err="1">
                <a:solidFill>
                  <a:prstClr val="black"/>
                </a:solidFill>
                <a:latin typeface="DejaVu Sans Mono"/>
              </a:rPr>
              <a:t>btnContinue</a:t>
            </a:r>
            <a:r>
              <a:rPr lang="en-US" sz="1200" dirty="0">
                <a:solidFill>
                  <a:prstClr val="black"/>
                </a:solidFill>
                <a:latin typeface="DejaVu Sans Mono"/>
              </a:rPr>
              <a:t> = </a:t>
            </a:r>
            <a:r>
              <a:rPr lang="en-US" sz="1200" dirty="0" err="1">
                <a:solidFill>
                  <a:prstClr val="black"/>
                </a:solidFill>
                <a:latin typeface="DejaVu Sans Mono"/>
              </a:rPr>
              <a:t>driver.FindElementById</a:t>
            </a:r>
            <a:r>
              <a:rPr lang="en-US" sz="1200" dirty="0">
                <a:solidFill>
                  <a:prstClr val="black"/>
                </a:solidFill>
                <a:latin typeface="DejaVu Sans Mono"/>
              </a:rPr>
              <a:t>(</a:t>
            </a:r>
            <a:r>
              <a:rPr lang="en-US" sz="1200" dirty="0">
                <a:solidFill>
                  <a:srgbClr val="A31515"/>
                </a:solidFill>
                <a:latin typeface="DejaVu Sans Mono"/>
              </a:rPr>
              <a:t>"</a:t>
            </a:r>
            <a:r>
              <a:rPr lang="en-US" sz="1200" dirty="0" err="1">
                <a:solidFill>
                  <a:srgbClr val="A31515"/>
                </a:solidFill>
                <a:latin typeface="DejaVu Sans Mono"/>
              </a:rPr>
              <a:t>btnSubmit</a:t>
            </a:r>
            <a:r>
              <a:rPr lang="en-US" sz="1200" dirty="0">
                <a:solidFill>
                  <a:srgbClr val="A31515"/>
                </a:solidFill>
                <a:latin typeface="DejaVu Sans Mono"/>
              </a:rPr>
              <a:t>"</a:t>
            </a:r>
            <a:r>
              <a:rPr lang="en-US" sz="1200" dirty="0">
                <a:solidFill>
                  <a:prstClr val="black"/>
                </a:solidFill>
                <a:latin typeface="DejaVu Sans Mono"/>
              </a:rPr>
              <a:t>);</a:t>
            </a:r>
          </a:p>
          <a:p>
            <a:endParaRPr lang="ru-RU" sz="1200" dirty="0">
              <a:solidFill>
                <a:prstClr val="black"/>
              </a:solidFill>
              <a:latin typeface="DejaVu Sans Mono"/>
            </a:endParaRPr>
          </a:p>
          <a:p>
            <a:r>
              <a:rPr lang="en-US" sz="1200" dirty="0">
                <a:solidFill>
                  <a:prstClr val="black"/>
                </a:solidFill>
                <a:latin typeface="DejaVu Sans Mono"/>
              </a:rPr>
              <a:t>            </a:t>
            </a:r>
            <a:r>
              <a:rPr lang="en-US" sz="1200" dirty="0" err="1">
                <a:solidFill>
                  <a:prstClr val="black"/>
                </a:solidFill>
                <a:latin typeface="DejaVu Sans Mono"/>
              </a:rPr>
              <a:t>ddlMonthSelect.SelectByText</a:t>
            </a:r>
            <a:r>
              <a:rPr lang="en-US" sz="1200" dirty="0">
                <a:solidFill>
                  <a:prstClr val="black"/>
                </a:solidFill>
                <a:latin typeface="DejaVu Sans Mono"/>
              </a:rPr>
              <a:t>(</a:t>
            </a:r>
            <a:r>
              <a:rPr lang="en-US" sz="1200" dirty="0">
                <a:solidFill>
                  <a:srgbClr val="A31515"/>
                </a:solidFill>
                <a:latin typeface="DejaVu Sans Mono"/>
              </a:rPr>
              <a:t>"05"</a:t>
            </a:r>
            <a:r>
              <a:rPr lang="en-US" sz="1200" dirty="0">
                <a:solidFill>
                  <a:prstClr val="black"/>
                </a:solidFill>
                <a:latin typeface="DejaVu Sans Mono"/>
              </a:rPr>
              <a:t>);</a:t>
            </a:r>
          </a:p>
          <a:p>
            <a:r>
              <a:rPr lang="en-US" sz="1200" dirty="0">
                <a:solidFill>
                  <a:prstClr val="black"/>
                </a:solidFill>
                <a:latin typeface="DejaVu Sans Mono"/>
              </a:rPr>
              <a:t>            </a:t>
            </a:r>
            <a:r>
              <a:rPr lang="en-US" sz="1200" dirty="0" err="1">
                <a:solidFill>
                  <a:prstClr val="black"/>
                </a:solidFill>
                <a:latin typeface="DejaVu Sans Mono"/>
              </a:rPr>
              <a:t>ddlYearSelect.SelectByText</a:t>
            </a:r>
            <a:r>
              <a:rPr lang="en-US" sz="1200" dirty="0">
                <a:solidFill>
                  <a:prstClr val="black"/>
                </a:solidFill>
                <a:latin typeface="DejaVu Sans Mono"/>
              </a:rPr>
              <a:t>(</a:t>
            </a:r>
            <a:r>
              <a:rPr lang="en-US" sz="1200" dirty="0">
                <a:solidFill>
                  <a:srgbClr val="A31515"/>
                </a:solidFill>
                <a:latin typeface="DejaVu Sans Mono"/>
              </a:rPr>
              <a:t>"15"</a:t>
            </a:r>
            <a:r>
              <a:rPr lang="en-US" sz="1200" dirty="0">
                <a:solidFill>
                  <a:prstClr val="black"/>
                </a:solidFill>
                <a:latin typeface="DejaVu Sans Mono"/>
              </a:rPr>
              <a:t>);</a:t>
            </a:r>
          </a:p>
          <a:p>
            <a:r>
              <a:rPr lang="en-US" sz="1200" dirty="0">
                <a:solidFill>
                  <a:prstClr val="black"/>
                </a:solidFill>
                <a:latin typeface="DejaVu Sans Mono"/>
              </a:rPr>
              <a:t>            </a:t>
            </a: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8714" y="-1"/>
            <a:ext cx="5575286" cy="28462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896" y="2874204"/>
            <a:ext cx="5508103" cy="3579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6552" y="2942720"/>
            <a:ext cx="3911952" cy="2174751"/>
          </a:xfrm>
          <a:prstGeom prst="rect">
            <a:avLst/>
          </a:prstGeom>
          <a:noFill/>
          <a:ln>
            <a:noFill/>
          </a:ln>
          <a:effectLst>
            <a:glow rad="139700">
              <a:schemeClr val="accent1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4331526"/>
            <a:ext cx="4276043" cy="2306249"/>
          </a:xfrm>
          <a:prstGeom prst="rect">
            <a:avLst/>
          </a:prstGeom>
          <a:noFill/>
          <a:ln>
            <a:noFill/>
          </a:ln>
          <a:effectLst>
            <a:glow rad="139700">
              <a:schemeClr val="accent2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789236" y="1835532"/>
            <a:ext cx="2292615" cy="46166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ru-RU" sz="2400" b="1" dirty="0"/>
              <a:t>Прости, </a:t>
            </a:r>
            <a:r>
              <a:rPr lang="ru-RU" sz="2400" b="1" dirty="0" err="1" smtClean="0"/>
              <a:t>ня</a:t>
            </a:r>
            <a:r>
              <a:rPr lang="en-US" sz="2400" b="1" dirty="0" smtClean="0"/>
              <a:t>! </a:t>
            </a:r>
            <a:r>
              <a:rPr lang="en-US" sz="2400" b="1" dirty="0" smtClean="0">
                <a:sym typeface="Wingdings" pitchFamily="2" charset="2"/>
              </a:rPr>
              <a:t></a:t>
            </a:r>
            <a:endParaRPr lang="ru-RU" sz="2400" b="1" dirty="0"/>
          </a:p>
        </p:txBody>
      </p:sp>
      <p:pic>
        <p:nvPicPr>
          <p:cNvPr id="1026" name="Picture 2" descr="http://t1.gstatic.com/images?q=tbn:ANd9GcQGKhkYzURILmIW3QAytAIrMv9_qWjnQRbqEaRnHyL2PFGN8sAvJ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4749" y="0"/>
            <a:ext cx="509251" cy="509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7103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Когда приходит Хаос…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12</a:t>
            </a:fld>
            <a:endParaRPr lang="ru-RU"/>
          </a:p>
        </p:txBody>
      </p:sp>
      <p:sp>
        <p:nvSpPr>
          <p:cNvPr id="5" name="Объект 2"/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b="1" dirty="0"/>
              <a:t>"Тест-простыней"</a:t>
            </a:r>
            <a:r>
              <a:rPr lang="ru-RU" dirty="0"/>
              <a:t> становится </a:t>
            </a:r>
            <a:r>
              <a:rPr lang="ru-RU" b="1" dirty="0"/>
              <a:t>слишком </a:t>
            </a:r>
            <a:r>
              <a:rPr lang="ru-RU" b="1" dirty="0" smtClean="0"/>
              <a:t>много</a:t>
            </a:r>
            <a:r>
              <a:rPr lang="en-US" b="1" dirty="0" smtClean="0"/>
              <a:t/>
            </a:r>
            <a:br>
              <a:rPr lang="en-US" b="1" dirty="0" smtClean="0"/>
            </a:br>
            <a:endParaRPr lang="ru-RU" b="1" dirty="0"/>
          </a:p>
          <a:p>
            <a:r>
              <a:rPr lang="ru-RU" b="1" dirty="0"/>
              <a:t>В коде не разобраться</a:t>
            </a:r>
            <a:r>
              <a:rPr lang="ru-RU" dirty="0"/>
              <a:t> без </a:t>
            </a:r>
            <a:r>
              <a:rPr lang="ru-RU" dirty="0" err="1" smtClean="0"/>
              <a:t>пол-литру</a:t>
            </a:r>
            <a:r>
              <a:rPr lang="en-US" dirty="0" smtClean="0"/>
              <a:t/>
            </a:r>
            <a:br>
              <a:rPr lang="en-US" dirty="0" smtClean="0"/>
            </a:br>
            <a:endParaRPr lang="ru-RU" dirty="0"/>
          </a:p>
          <a:p>
            <a:r>
              <a:rPr lang="ru-RU" dirty="0"/>
              <a:t>На </a:t>
            </a:r>
            <a:r>
              <a:rPr lang="ru-RU" b="1" dirty="0"/>
              <a:t>поддержку</a:t>
            </a:r>
            <a:r>
              <a:rPr lang="ru-RU" dirty="0"/>
              <a:t> уходит уж слишком </a:t>
            </a:r>
            <a:r>
              <a:rPr lang="ru-RU" b="1" dirty="0"/>
              <a:t>много </a:t>
            </a:r>
            <a:r>
              <a:rPr lang="ru-RU" b="1" dirty="0" smtClean="0"/>
              <a:t>времени</a:t>
            </a:r>
            <a:r>
              <a:rPr lang="en-US" b="1" dirty="0" smtClean="0"/>
              <a:t/>
            </a:r>
            <a:br>
              <a:rPr lang="en-US" b="1" dirty="0" smtClean="0"/>
            </a:br>
            <a:endParaRPr lang="ru-RU" b="1" dirty="0"/>
          </a:p>
          <a:p>
            <a:r>
              <a:rPr lang="ru-RU" dirty="0"/>
              <a:t>Легче </a:t>
            </a:r>
            <a:r>
              <a:rPr lang="ru-RU" b="1" dirty="0" smtClean="0"/>
              <a:t>всё </a:t>
            </a:r>
            <a:r>
              <a:rPr lang="ru-RU" b="1" dirty="0"/>
              <a:t>переписать</a:t>
            </a:r>
            <a:r>
              <a:rPr lang="ru-RU" dirty="0"/>
              <a:t> </a:t>
            </a:r>
            <a:r>
              <a:rPr lang="ru-RU" dirty="0" smtClean="0"/>
              <a:t>заново</a:t>
            </a:r>
            <a:r>
              <a:rPr lang="en-US" dirty="0" smtClean="0"/>
              <a:t/>
            </a:r>
            <a:br>
              <a:rPr lang="en-US" dirty="0" smtClean="0"/>
            </a:br>
            <a:endParaRPr lang="ru-RU" dirty="0" smtClean="0"/>
          </a:p>
          <a:p>
            <a:r>
              <a:rPr lang="ru-RU" dirty="0"/>
              <a:t>Начинаете </a:t>
            </a:r>
            <a:r>
              <a:rPr lang="ru-RU" b="1" dirty="0"/>
              <a:t>ненавидеть разработчиков</a:t>
            </a:r>
            <a:r>
              <a:rPr lang="ru-RU" dirty="0"/>
              <a:t>, которые вынесли </a:t>
            </a:r>
            <a:r>
              <a:rPr lang="en-US" dirty="0"/>
              <a:t>div </a:t>
            </a:r>
            <a:r>
              <a:rPr lang="ru-RU" dirty="0"/>
              <a:t>из </a:t>
            </a:r>
            <a:r>
              <a:rPr lang="en-US" dirty="0"/>
              <a:t>span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77580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>
                <a:effectLst/>
              </a:rPr>
              <a:t>PageObject</a:t>
            </a:r>
            <a:r>
              <a:rPr lang="ru-RU" dirty="0">
                <a:effectLst/>
              </a:rPr>
              <a:t> – он как книжная полка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13</a:t>
            </a:fld>
            <a:endParaRPr lang="ru-RU"/>
          </a:p>
        </p:txBody>
      </p:sp>
      <p:sp>
        <p:nvSpPr>
          <p:cNvPr id="5" name="Скругленный прямоугольник 4"/>
          <p:cNvSpPr/>
          <p:nvPr/>
        </p:nvSpPr>
        <p:spPr>
          <a:xfrm>
            <a:off x="160791" y="1916832"/>
            <a:ext cx="2106953" cy="576064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Pages</a:t>
            </a:r>
            <a:endParaRPr lang="ru-RU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Скругленный прямоугольник 5"/>
          <p:cNvSpPr/>
          <p:nvPr/>
        </p:nvSpPr>
        <p:spPr>
          <a:xfrm>
            <a:off x="710211" y="2924944"/>
            <a:ext cx="2106953" cy="576064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LoginPage</a:t>
            </a:r>
            <a:endParaRPr lang="ru-RU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8" y="1772816"/>
            <a:ext cx="5133975" cy="4324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977166" y="3750325"/>
            <a:ext cx="2876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→</a:t>
            </a:r>
            <a:r>
              <a:rPr lang="en-US" dirty="0" smtClean="0"/>
              <a:t> </a:t>
            </a:r>
            <a:r>
              <a:rPr lang="en-US" b="1" dirty="0" smtClean="0"/>
              <a:t>Login(name, </a:t>
            </a:r>
            <a:r>
              <a:rPr lang="en-US" b="1" dirty="0" err="1" smtClean="0"/>
              <a:t>passwd</a:t>
            </a:r>
            <a:r>
              <a:rPr lang="en-US" b="1" dirty="0" smtClean="0"/>
              <a:t>)</a:t>
            </a:r>
            <a:endParaRPr lang="ru-RU" b="1" dirty="0"/>
          </a:p>
        </p:txBody>
      </p:sp>
      <p:sp>
        <p:nvSpPr>
          <p:cNvPr id="12" name="Скругленный прямоугольник 11"/>
          <p:cNvSpPr/>
          <p:nvPr/>
        </p:nvSpPr>
        <p:spPr>
          <a:xfrm>
            <a:off x="712483" y="4455792"/>
            <a:ext cx="2106953" cy="576064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MainPage</a:t>
            </a:r>
            <a:endParaRPr lang="ru-RU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71600" y="5147900"/>
            <a:ext cx="235833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→</a:t>
            </a:r>
            <a:r>
              <a:rPr lang="en-US" dirty="0" smtClean="0"/>
              <a:t> </a:t>
            </a:r>
            <a:r>
              <a:rPr lang="en-US" b="1" dirty="0" err="1" smtClean="0"/>
              <a:t>LogOut</a:t>
            </a:r>
            <a:r>
              <a:rPr lang="en-US" b="1" dirty="0" smtClean="0"/>
              <a:t>()</a:t>
            </a:r>
          </a:p>
          <a:p>
            <a:r>
              <a:rPr lang="ru-RU" dirty="0" smtClean="0"/>
              <a:t>→</a:t>
            </a:r>
            <a:r>
              <a:rPr lang="en-US" dirty="0" smtClean="0"/>
              <a:t> </a:t>
            </a:r>
            <a:r>
              <a:rPr lang="en-US" b="1" dirty="0" err="1" smtClean="0"/>
              <a:t>GotoProjects</a:t>
            </a:r>
            <a:r>
              <a:rPr lang="en-US" b="1" dirty="0" smtClean="0"/>
              <a:t>()</a:t>
            </a:r>
          </a:p>
          <a:p>
            <a:r>
              <a:rPr lang="ru-RU" dirty="0" smtClean="0"/>
              <a:t>→</a:t>
            </a:r>
            <a:r>
              <a:rPr lang="en-US" dirty="0" smtClean="0"/>
              <a:t> </a:t>
            </a:r>
            <a:r>
              <a:rPr lang="en-US" b="1" dirty="0" err="1" smtClean="0"/>
              <a:t>GotoUserProfile</a:t>
            </a:r>
            <a:r>
              <a:rPr lang="en-US" b="1" dirty="0" smtClean="0"/>
              <a:t>()</a:t>
            </a:r>
          </a:p>
          <a:p>
            <a:r>
              <a:rPr lang="ru-RU" dirty="0" smtClean="0"/>
              <a:t>→</a:t>
            </a:r>
            <a:r>
              <a:rPr lang="en-US" dirty="0" smtClean="0"/>
              <a:t> </a:t>
            </a:r>
            <a:r>
              <a:rPr lang="en-US" b="1" dirty="0" smtClean="0"/>
              <a:t>Search(text)</a:t>
            </a:r>
            <a:endParaRPr lang="ru-RU" b="1" dirty="0"/>
          </a:p>
        </p:txBody>
      </p:sp>
    </p:spTree>
    <p:extLst>
      <p:ext uri="{BB962C8B-B14F-4D97-AF65-F5344CB8AC3E}">
        <p14:creationId xmlns:p14="http://schemas.microsoft.com/office/powerpoint/2010/main" val="3094123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/>
              </a:rPr>
              <a:t/>
            </a:r>
            <a:br>
              <a:rPr lang="en-US" dirty="0" smtClean="0">
                <a:effectLst/>
              </a:rPr>
            </a:br>
            <a:r>
              <a:rPr lang="en-US" dirty="0" smtClean="0">
                <a:effectLst/>
              </a:rPr>
              <a:t>Page </a:t>
            </a:r>
            <a:r>
              <a:rPr lang="en-US" dirty="0">
                <a:effectLst/>
              </a:rPr>
              <a:t>Object</a:t>
            </a:r>
            <a:r>
              <a:rPr lang="ru-RU" dirty="0">
                <a:effectLst/>
              </a:rPr>
              <a:t> – он гибкий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14</a:t>
            </a:fld>
            <a:endParaRPr lang="ru-RU"/>
          </a:p>
        </p:txBody>
      </p:sp>
      <p:pic>
        <p:nvPicPr>
          <p:cNvPr id="11269" name="Picture 5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02"/>
          <a:stretch/>
        </p:blipFill>
        <p:spPr bwMode="auto">
          <a:xfrm>
            <a:off x="0" y="-27385"/>
            <a:ext cx="9180512" cy="445600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87425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PageObject</a:t>
            </a:r>
            <a:r>
              <a:rPr lang="en-US" dirty="0" smtClean="0"/>
              <a:t> – </a:t>
            </a:r>
            <a:r>
              <a:rPr lang="ru-RU" dirty="0" smtClean="0"/>
              <a:t>это: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15</a:t>
            </a:fld>
            <a:endParaRPr lang="ru-RU"/>
          </a:p>
        </p:txBody>
      </p:sp>
      <p:sp>
        <p:nvSpPr>
          <p:cNvPr id="4" name="Прямоугольник 3"/>
          <p:cNvSpPr/>
          <p:nvPr/>
        </p:nvSpPr>
        <p:spPr>
          <a:xfrm>
            <a:off x="107504" y="2564904"/>
            <a:ext cx="8568952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5400" b="1" dirty="0"/>
              <a:t>Концентрация</a:t>
            </a:r>
            <a:r>
              <a:rPr lang="ru-RU" sz="5400" dirty="0"/>
              <a:t> </a:t>
            </a:r>
            <a:r>
              <a:rPr lang="en-US" sz="5400" dirty="0" smtClean="0"/>
              <a:t/>
            </a:r>
            <a:br>
              <a:rPr lang="en-US" sz="5400" dirty="0" smtClean="0"/>
            </a:br>
            <a:r>
              <a:rPr lang="ru-RU" sz="5400" dirty="0" smtClean="0"/>
              <a:t>на </a:t>
            </a:r>
            <a:r>
              <a:rPr lang="ru-RU" sz="5400" b="1" dirty="0" smtClean="0"/>
              <a:t>языке </a:t>
            </a:r>
            <a:r>
              <a:rPr lang="ru-RU" sz="5400" b="1" dirty="0"/>
              <a:t>задачи</a:t>
            </a:r>
            <a:r>
              <a:rPr lang="ru-RU" sz="5400" dirty="0"/>
              <a:t>, </a:t>
            </a:r>
            <a:r>
              <a:rPr lang="en-US" sz="5400" dirty="0" smtClean="0"/>
              <a:t/>
            </a:r>
            <a:br>
              <a:rPr lang="en-US" sz="5400" dirty="0" smtClean="0"/>
            </a:br>
            <a:r>
              <a:rPr lang="ru-RU" sz="5400" dirty="0" smtClean="0"/>
              <a:t>а </a:t>
            </a:r>
            <a:r>
              <a:rPr lang="ru-RU" sz="5400" b="1" dirty="0"/>
              <a:t>не </a:t>
            </a:r>
            <a:r>
              <a:rPr lang="ru-RU" sz="5400" dirty="0" smtClean="0"/>
              <a:t>на </a:t>
            </a:r>
            <a:r>
              <a:rPr lang="ru-RU" sz="5400" b="1" dirty="0"/>
              <a:t>языке решения</a:t>
            </a:r>
          </a:p>
        </p:txBody>
      </p:sp>
      <p:pic>
        <p:nvPicPr>
          <p:cNvPr id="5" name="Picture 2" descr="http://t1.gstatic.com/images?q=tbn:ANd9GcQGKhkYzURILmIW3QAytAIrMv9_qWjnQRbqEaRnHyL2PFGN8sAvJQ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4748" y="1628800"/>
            <a:ext cx="509251" cy="509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0438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effectLst/>
              </a:rPr>
              <a:t>PageObject</a:t>
            </a:r>
            <a:r>
              <a:rPr lang="en-US" dirty="0">
                <a:effectLst/>
              </a:rPr>
              <a:t> – </a:t>
            </a:r>
            <a:r>
              <a:rPr lang="ru-RU" dirty="0">
                <a:effectLst/>
              </a:rPr>
              <a:t>главная </a:t>
            </a:r>
            <a:r>
              <a:rPr lang="ru-RU" dirty="0" smtClean="0">
                <a:effectLst/>
              </a:rPr>
              <a:t>цель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16</a:t>
            </a:fld>
            <a:endParaRPr lang="ru-RU"/>
          </a:p>
        </p:txBody>
      </p:sp>
      <p:sp>
        <p:nvSpPr>
          <p:cNvPr id="4" name="Объект 2"/>
          <p:cNvSpPr txBox="1">
            <a:spLocks/>
          </p:cNvSpPr>
          <p:nvPr/>
        </p:nvSpPr>
        <p:spPr>
          <a:xfrm>
            <a:off x="433674" y="2060848"/>
            <a:ext cx="8229600" cy="3672408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800" dirty="0"/>
              <a:t>Обеспечить </a:t>
            </a:r>
            <a:r>
              <a:rPr lang="ru-RU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хранение локаторов </a:t>
            </a:r>
            <a:r>
              <a:rPr lang="ru-RU" sz="2800" dirty="0"/>
              <a:t>в отдельном </a:t>
            </a:r>
            <a:r>
              <a:rPr lang="ru-RU" sz="2800" dirty="0" smtClean="0"/>
              <a:t>классе</a:t>
            </a:r>
            <a:r>
              <a:rPr lang="en-US" sz="2800" dirty="0" smtClean="0"/>
              <a:t/>
            </a:r>
            <a:br>
              <a:rPr lang="en-US" sz="2800" dirty="0" smtClean="0"/>
            </a:br>
            <a:endParaRPr lang="ru-RU" sz="2800" dirty="0"/>
          </a:p>
          <a:p>
            <a:r>
              <a:rPr lang="ru-RU" sz="2800" dirty="0"/>
              <a:t>Обеспечить </a:t>
            </a:r>
            <a:r>
              <a:rPr lang="ru-RU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повторное использование </a:t>
            </a:r>
            <a:r>
              <a:rPr lang="ru-RU" sz="2800" dirty="0"/>
              <a:t>локаторов и/или действий над страницей без дублирования </a:t>
            </a:r>
            <a:r>
              <a:rPr lang="ru-RU" sz="2800" dirty="0" smtClean="0"/>
              <a:t>кода</a:t>
            </a:r>
            <a:br>
              <a:rPr lang="ru-RU" sz="2800" dirty="0" smtClean="0"/>
            </a:br>
            <a:endParaRPr lang="en-US" sz="2800" dirty="0" smtClean="0"/>
          </a:p>
          <a:p>
            <a:r>
              <a:rPr lang="ru-RU" sz="2800" dirty="0" smtClean="0"/>
              <a:t>Обеспечить </a:t>
            </a:r>
            <a:r>
              <a:rPr lang="ru-RU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слой абстракции </a:t>
            </a:r>
            <a:r>
              <a:rPr lang="ru-RU" sz="2800" dirty="0" smtClean="0"/>
              <a:t>от «драйвера» так, чтобы в тестах не использовались физические элементы идентификации </a:t>
            </a:r>
            <a:br>
              <a:rPr lang="ru-RU" sz="2800" dirty="0" smtClean="0"/>
            </a:br>
            <a:r>
              <a:rPr lang="ru-RU" sz="2800" dirty="0" smtClean="0"/>
              <a:t>элементов управления приложением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2905530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А выглядит всё вот так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17</a:t>
            </a:fld>
            <a:endParaRPr lang="ru-RU"/>
          </a:p>
        </p:txBody>
      </p:sp>
      <p:sp>
        <p:nvSpPr>
          <p:cNvPr id="4" name="Скругленный прямоугольник 3"/>
          <p:cNvSpPr/>
          <p:nvPr/>
        </p:nvSpPr>
        <p:spPr>
          <a:xfrm>
            <a:off x="4067944" y="2276872"/>
            <a:ext cx="2160240" cy="2124236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sz="2800" b="1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MainPage</a:t>
            </a:r>
            <a:endParaRPr lang="ru-RU" sz="28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Скругленный прямоугольник 6"/>
          <p:cNvSpPr/>
          <p:nvPr/>
        </p:nvSpPr>
        <p:spPr>
          <a:xfrm>
            <a:off x="4067945" y="4594352"/>
            <a:ext cx="2160240" cy="1786976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sz="28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Create</a:t>
            </a:r>
            <a:br>
              <a:rPr lang="en-US" sz="28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28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Account</a:t>
            </a:r>
            <a:br>
              <a:rPr lang="en-US" sz="28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28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Page</a:t>
            </a:r>
            <a:endParaRPr lang="ru-RU" sz="28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9" y="2294874"/>
            <a:ext cx="2896048" cy="2088232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6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" name="Прямая со стрелкой 9"/>
          <p:cNvCxnSpPr>
            <a:stCxn id="4" idx="1"/>
            <a:endCxn id="1027" idx="3"/>
          </p:cNvCxnSpPr>
          <p:nvPr/>
        </p:nvCxnSpPr>
        <p:spPr>
          <a:xfrm flipH="1">
            <a:off x="3219577" y="3338990"/>
            <a:ext cx="848367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4639064"/>
            <a:ext cx="2896049" cy="1697318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6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7" name="Прямая со стрелкой 16"/>
          <p:cNvCxnSpPr>
            <a:stCxn id="7" idx="1"/>
            <a:endCxn id="1028" idx="3"/>
          </p:cNvCxnSpPr>
          <p:nvPr/>
        </p:nvCxnSpPr>
        <p:spPr>
          <a:xfrm flipH="1" flipV="1">
            <a:off x="3219577" y="5487723"/>
            <a:ext cx="848368" cy="11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1" name="Скругленный прямоугольник 20"/>
          <p:cNvSpPr/>
          <p:nvPr/>
        </p:nvSpPr>
        <p:spPr>
          <a:xfrm>
            <a:off x="7596335" y="2924944"/>
            <a:ext cx="1140107" cy="2725752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</a:t>
            </a:r>
          </a:p>
          <a:p>
            <a:pPr algn="ctr"/>
            <a:r>
              <a:rPr lang="ru-RU" sz="28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Е</a:t>
            </a:r>
          </a:p>
          <a:p>
            <a:pPr algn="ctr"/>
            <a:r>
              <a:rPr lang="ru-RU" sz="28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</a:t>
            </a:r>
          </a:p>
          <a:p>
            <a:pPr algn="ctr"/>
            <a:r>
              <a:rPr lang="ru-RU" sz="28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</a:t>
            </a:r>
            <a:endParaRPr lang="ru-RU" sz="28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9" name="Прямая со стрелкой 18"/>
          <p:cNvCxnSpPr>
            <a:stCxn id="4" idx="3"/>
            <a:endCxn id="21" idx="1"/>
          </p:cNvCxnSpPr>
          <p:nvPr/>
        </p:nvCxnSpPr>
        <p:spPr>
          <a:xfrm>
            <a:off x="6228184" y="3338990"/>
            <a:ext cx="1368151" cy="94883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2" name="Прямая со стрелкой 21"/>
          <p:cNvCxnSpPr>
            <a:stCxn id="21" idx="1"/>
            <a:endCxn id="7" idx="3"/>
          </p:cNvCxnSpPr>
          <p:nvPr/>
        </p:nvCxnSpPr>
        <p:spPr>
          <a:xfrm flipH="1">
            <a:off x="6228185" y="4287820"/>
            <a:ext cx="1368150" cy="120002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7742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 smtClean="0"/>
              <a:t>Демо</a:t>
            </a:r>
            <a:r>
              <a:rPr lang="ru-RU" dirty="0" smtClean="0"/>
              <a:t>!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18</a:t>
            </a:fld>
            <a:endParaRPr lang="ru-RU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628800"/>
            <a:ext cx="6969779" cy="48965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 descr="http://t1.gstatic.com/images?q=tbn:ANd9GcQGKhkYzURILmIW3QAytAIrMv9_qWjnQRbqEaRnHyL2PFGN8sAvJ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2135" y="1651413"/>
            <a:ext cx="509251" cy="509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3756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Что это было? – статический </a:t>
            </a:r>
            <a:r>
              <a:rPr lang="en-US" dirty="0" smtClean="0"/>
              <a:t>Page object!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19</a:t>
            </a:fld>
            <a:endParaRPr lang="ru-RU"/>
          </a:p>
        </p:txBody>
      </p:sp>
      <p:pic>
        <p:nvPicPr>
          <p:cNvPr id="1028" name="Picture 4" descr="terminator judgment, arnie, top 10 schwarzenegger,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6" y="0"/>
            <a:ext cx="9144000" cy="443711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1904587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Давайте познакомимся!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2</a:t>
            </a:fld>
            <a:endParaRPr lang="ru-RU"/>
          </a:p>
        </p:txBody>
      </p:sp>
      <p:pic>
        <p:nvPicPr>
          <p:cNvPr id="4" name="Picture 4" descr="D:\projects_current\home-page-photo\200_phot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686673"/>
            <a:ext cx="3240360" cy="45041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833601">
            <a:off x="5809581" y="3584116"/>
            <a:ext cx="4904298" cy="5859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6" y="1811502"/>
            <a:ext cx="3648075" cy="1219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8948" y="3429000"/>
            <a:ext cx="3705225" cy="1581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Прямоугольник 7"/>
          <p:cNvSpPr/>
          <p:nvPr/>
        </p:nvSpPr>
        <p:spPr>
          <a:xfrm>
            <a:off x="179512" y="5558730"/>
            <a:ext cx="3240360" cy="632044"/>
          </a:xfrm>
          <a:prstGeom prst="rect">
            <a:avLst/>
          </a:prstGeom>
          <a:solidFill>
            <a:srgbClr val="595959">
              <a:alpha val="72157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TextBox 6"/>
          <p:cNvSpPr txBox="1"/>
          <p:nvPr/>
        </p:nvSpPr>
        <p:spPr>
          <a:xfrm>
            <a:off x="212671" y="5558730"/>
            <a:ext cx="3209533" cy="646331"/>
          </a:xfrm>
          <a:prstGeom prst="rect">
            <a:avLst/>
          </a:prstGeom>
          <a:noFill/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ru-RU" sz="3600" b="1" dirty="0" smtClean="0">
                <a:solidFill>
                  <a:schemeClr val="bg2"/>
                </a:solidFill>
              </a:rPr>
              <a:t>Дима </a:t>
            </a:r>
            <a:r>
              <a:rPr lang="ru-RU" sz="3600" b="1" dirty="0" err="1" smtClean="0">
                <a:solidFill>
                  <a:schemeClr val="bg2"/>
                </a:solidFill>
              </a:rPr>
              <a:t>Жарий</a:t>
            </a:r>
            <a:endParaRPr lang="ru-RU" sz="3600" b="1" dirty="0">
              <a:solidFill>
                <a:schemeClr val="bg2"/>
              </a:solidFill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9696" y="4857402"/>
            <a:ext cx="3672408" cy="1402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1375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Позитив 01: Тест стал читабелен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20</a:t>
            </a:fld>
            <a:endParaRPr lang="ru-RU"/>
          </a:p>
        </p:txBody>
      </p:sp>
      <p:sp>
        <p:nvSpPr>
          <p:cNvPr id="5" name="Прямоугольник 4"/>
          <p:cNvSpPr/>
          <p:nvPr/>
        </p:nvSpPr>
        <p:spPr>
          <a:xfrm>
            <a:off x="251520" y="1700808"/>
            <a:ext cx="8784976" cy="47397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DejaVu Sans Mono"/>
              </a:rPr>
              <a:t>public</a:t>
            </a:r>
            <a:r>
              <a:rPr lang="en-US" sz="1400" dirty="0">
                <a:solidFill>
                  <a:prstClr val="black"/>
                </a:solidFill>
                <a:latin typeface="DejaVu Sans Mono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DejaVu Sans Mono"/>
              </a:rPr>
              <a:t>static</a:t>
            </a:r>
            <a:r>
              <a:rPr lang="en-US" sz="1400" dirty="0">
                <a:solidFill>
                  <a:prstClr val="black"/>
                </a:solidFill>
                <a:latin typeface="DejaVu Sans Mono"/>
              </a:rPr>
              <a:t> </a:t>
            </a:r>
            <a:r>
              <a:rPr lang="en-US" sz="1400" dirty="0" err="1">
                <a:solidFill>
                  <a:srgbClr val="2B91AF"/>
                </a:solidFill>
                <a:latin typeface="DejaVu Sans Mono"/>
              </a:rPr>
              <a:t>RemoteWebDriver</a:t>
            </a:r>
            <a:r>
              <a:rPr lang="en-US" sz="1400" dirty="0">
                <a:solidFill>
                  <a:prstClr val="black"/>
                </a:solidFill>
                <a:latin typeface="DejaVu Sans Mono"/>
              </a:rPr>
              <a:t> Driver { </a:t>
            </a:r>
            <a:r>
              <a:rPr lang="en-US" sz="1400" dirty="0">
                <a:solidFill>
                  <a:srgbClr val="0000FF"/>
                </a:solidFill>
                <a:latin typeface="DejaVu Sans Mono"/>
              </a:rPr>
              <a:t>get</a:t>
            </a:r>
            <a:r>
              <a:rPr lang="en-US" sz="1400" dirty="0">
                <a:solidFill>
                  <a:prstClr val="black"/>
                </a:solidFill>
                <a:latin typeface="DejaVu Sans Mono"/>
              </a:rPr>
              <a:t> { </a:t>
            </a:r>
            <a:r>
              <a:rPr lang="en-US" sz="1400" dirty="0">
                <a:solidFill>
                  <a:srgbClr val="0000FF"/>
                </a:solidFill>
                <a:latin typeface="DejaVu Sans Mono"/>
              </a:rPr>
              <a:t>return</a:t>
            </a:r>
            <a:r>
              <a:rPr lang="en-US" sz="1400" dirty="0">
                <a:solidFill>
                  <a:prstClr val="black"/>
                </a:solidFill>
                <a:latin typeface="DejaVu Sans Mono"/>
              </a:rPr>
              <a:t> </a:t>
            </a:r>
            <a:r>
              <a:rPr lang="en-US" sz="1400" dirty="0" err="1">
                <a:solidFill>
                  <a:srgbClr val="2B91AF"/>
                </a:solidFill>
                <a:latin typeface="DejaVu Sans Mono"/>
              </a:rPr>
              <a:t>WebBrowser</a:t>
            </a:r>
            <a:r>
              <a:rPr lang="en-US" sz="1400" dirty="0" err="1">
                <a:solidFill>
                  <a:prstClr val="black"/>
                </a:solidFill>
                <a:latin typeface="DejaVu Sans Mono"/>
              </a:rPr>
              <a:t>.Driver</a:t>
            </a:r>
            <a:r>
              <a:rPr lang="en-US" sz="1400" dirty="0">
                <a:solidFill>
                  <a:prstClr val="black"/>
                </a:solidFill>
                <a:latin typeface="DejaVu Sans Mono"/>
              </a:rPr>
              <a:t>; } }</a:t>
            </a:r>
          </a:p>
          <a:p>
            <a:endParaRPr lang="en-US" dirty="0" smtClean="0">
              <a:latin typeface="Monaco" pitchFamily="2" charset="0"/>
            </a:endParaRPr>
          </a:p>
          <a:p>
            <a:r>
              <a:rPr lang="en-US" dirty="0" smtClean="0">
                <a:latin typeface="Monaco" pitchFamily="2" charset="0"/>
              </a:rPr>
              <a:t>[</a:t>
            </a:r>
            <a:r>
              <a:rPr lang="en-US" dirty="0" err="1">
                <a:latin typeface="Monaco" pitchFamily="2" charset="0"/>
              </a:rPr>
              <a:t>TestMethod</a:t>
            </a:r>
            <a:r>
              <a:rPr lang="en-US" dirty="0">
                <a:latin typeface="Monaco" pitchFamily="2" charset="0"/>
              </a:rPr>
              <a:t>]</a:t>
            </a:r>
          </a:p>
          <a:p>
            <a:r>
              <a:rPr lang="en-US" dirty="0" smtClean="0">
                <a:solidFill>
                  <a:srgbClr val="0000FF"/>
                </a:solidFill>
                <a:latin typeface="Monaco" pitchFamily="2" charset="0"/>
              </a:rPr>
              <a:t>public</a:t>
            </a:r>
            <a:r>
              <a:rPr lang="en-US" dirty="0" smtClean="0">
                <a:solidFill>
                  <a:prstClr val="black"/>
                </a:solidFill>
                <a:latin typeface="Monaco" pitchFamily="2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Monaco" pitchFamily="2" charset="0"/>
              </a:rPr>
              <a:t>void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 </a:t>
            </a:r>
            <a:r>
              <a:rPr lang="en-US" dirty="0" err="1">
                <a:solidFill>
                  <a:prstClr val="black"/>
                </a:solidFill>
                <a:latin typeface="Monaco" pitchFamily="2" charset="0"/>
              </a:rPr>
              <a:t>Donate_test_static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()</a:t>
            </a:r>
          </a:p>
          <a:p>
            <a:r>
              <a:rPr lang="ru-RU" dirty="0">
                <a:solidFill>
                  <a:prstClr val="black"/>
                </a:solidFill>
                <a:latin typeface="DejaVu Sans Mono"/>
              </a:rPr>
              <a:t>{</a:t>
            </a:r>
          </a:p>
          <a:p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    </a:t>
            </a:r>
            <a:r>
              <a:rPr lang="en-US" dirty="0" err="1">
                <a:solidFill>
                  <a:srgbClr val="2B91AF"/>
                </a:solidFill>
                <a:latin typeface="Monaco" pitchFamily="2" charset="0"/>
              </a:rPr>
              <a:t>MyPages</a:t>
            </a:r>
            <a:r>
              <a:rPr lang="en-US" dirty="0" err="1">
                <a:solidFill>
                  <a:prstClr val="black"/>
                </a:solidFill>
                <a:latin typeface="Monaco" pitchFamily="2" charset="0"/>
              </a:rPr>
              <a:t>.</a:t>
            </a:r>
            <a:r>
              <a:rPr lang="en-US" dirty="0" err="1">
                <a:solidFill>
                  <a:srgbClr val="2B91AF"/>
                </a:solidFill>
                <a:latin typeface="Monaco" pitchFamily="2" charset="0"/>
              </a:rPr>
              <a:t>MainPage</a:t>
            </a:r>
            <a:r>
              <a:rPr lang="en-US" dirty="0" err="1">
                <a:solidFill>
                  <a:prstClr val="black"/>
                </a:solidFill>
                <a:latin typeface="Monaco" pitchFamily="2" charset="0"/>
              </a:rPr>
              <a:t>.Open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();</a:t>
            </a:r>
          </a:p>
          <a:p>
            <a:r>
              <a:rPr lang="en-US" dirty="0" smtClean="0">
                <a:solidFill>
                  <a:prstClr val="black"/>
                </a:solidFill>
                <a:latin typeface="Monaco" pitchFamily="2" charset="0"/>
              </a:rPr>
              <a:t>    </a:t>
            </a:r>
            <a:r>
              <a:rPr lang="en-US" dirty="0" err="1">
                <a:solidFill>
                  <a:srgbClr val="2B91AF"/>
                </a:solidFill>
                <a:latin typeface="Monaco" pitchFamily="2" charset="0"/>
              </a:rPr>
              <a:t>MyPages</a:t>
            </a:r>
            <a:r>
              <a:rPr lang="en-US" dirty="0" err="1">
                <a:solidFill>
                  <a:prstClr val="black"/>
                </a:solidFill>
                <a:latin typeface="Monaco" pitchFamily="2" charset="0"/>
              </a:rPr>
              <a:t>.</a:t>
            </a:r>
            <a:r>
              <a:rPr lang="en-US" dirty="0" err="1">
                <a:solidFill>
                  <a:srgbClr val="2B91AF"/>
                </a:solidFill>
                <a:latin typeface="Monaco" pitchFamily="2" charset="0"/>
              </a:rPr>
              <a:t>MainPage</a:t>
            </a:r>
            <a:r>
              <a:rPr lang="en-US" dirty="0" err="1">
                <a:solidFill>
                  <a:prstClr val="black"/>
                </a:solidFill>
                <a:latin typeface="Monaco" pitchFamily="2" charset="0"/>
              </a:rPr>
              <a:t>.GoToDonatePage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();</a:t>
            </a:r>
          </a:p>
          <a:p>
            <a:r>
              <a:rPr lang="en-US" dirty="0" smtClean="0">
                <a:solidFill>
                  <a:prstClr val="black"/>
                </a:solidFill>
                <a:latin typeface="Monaco" pitchFamily="2" charset="0"/>
              </a:rPr>
              <a:t>    </a:t>
            </a:r>
            <a:r>
              <a:rPr lang="en-US" dirty="0">
                <a:solidFill>
                  <a:srgbClr val="2B91AF"/>
                </a:solidFill>
                <a:latin typeface="Monaco" pitchFamily="2" charset="0"/>
              </a:rPr>
              <a:t>MyPages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.</a:t>
            </a:r>
            <a:r>
              <a:rPr lang="en-US" dirty="0">
                <a:solidFill>
                  <a:srgbClr val="2B91AF"/>
                </a:solidFill>
                <a:latin typeface="Monaco" pitchFamily="2" charset="0"/>
              </a:rPr>
              <a:t>DonatePage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.Donate_50_UAH_Using_Debit_Card();</a:t>
            </a:r>
          </a:p>
          <a:p>
            <a:r>
              <a:rPr lang="en-US" dirty="0" smtClean="0">
                <a:solidFill>
                  <a:prstClr val="black"/>
                </a:solidFill>
                <a:latin typeface="Monaco" pitchFamily="2" charset="0"/>
              </a:rPr>
              <a:t>    </a:t>
            </a:r>
            <a:r>
              <a:rPr lang="en-US" dirty="0" err="1">
                <a:solidFill>
                  <a:srgbClr val="2B91AF"/>
                </a:solidFill>
                <a:latin typeface="Monaco" pitchFamily="2" charset="0"/>
              </a:rPr>
              <a:t>MyPages</a:t>
            </a:r>
            <a:r>
              <a:rPr lang="en-US" dirty="0" err="1">
                <a:solidFill>
                  <a:prstClr val="black"/>
                </a:solidFill>
                <a:latin typeface="Monaco" pitchFamily="2" charset="0"/>
              </a:rPr>
              <a:t>.</a:t>
            </a:r>
            <a:r>
              <a:rPr lang="en-US" dirty="0" err="1">
                <a:solidFill>
                  <a:srgbClr val="2B91AF"/>
                </a:solidFill>
                <a:latin typeface="Monaco" pitchFamily="2" charset="0"/>
              </a:rPr>
              <a:t>DonationPaymentsForm</a:t>
            </a:r>
            <a:r>
              <a:rPr lang="en-US" dirty="0" err="1">
                <a:solidFill>
                  <a:prstClr val="black"/>
                </a:solidFill>
                <a:latin typeface="Monaco" pitchFamily="2" charset="0"/>
              </a:rPr>
              <a:t>.FillDonationForm</a:t>
            </a:r>
            <a:endParaRPr lang="en-US" dirty="0">
              <a:solidFill>
                <a:prstClr val="black"/>
              </a:solidFill>
              <a:latin typeface="Monaco" pitchFamily="2" charset="0"/>
            </a:endParaRPr>
          </a:p>
          <a:p>
            <a:r>
              <a:rPr lang="ru-RU" dirty="0">
                <a:solidFill>
                  <a:prstClr val="black"/>
                </a:solidFill>
                <a:latin typeface="DejaVu Sans Mono"/>
              </a:rPr>
              <a:t>        (</a:t>
            </a:r>
          </a:p>
          <a:p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            </a:t>
            </a:r>
            <a:r>
              <a:rPr lang="en-US" dirty="0" err="1">
                <a:solidFill>
                  <a:prstClr val="black"/>
                </a:solidFill>
                <a:latin typeface="Monaco" pitchFamily="2" charset="0"/>
              </a:rPr>
              <a:t>firstName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 : </a:t>
            </a:r>
            <a:r>
              <a:rPr lang="en-US" dirty="0">
                <a:solidFill>
                  <a:srgbClr val="A31515"/>
                </a:solidFill>
                <a:latin typeface="Monaco" pitchFamily="2" charset="0"/>
              </a:rPr>
              <a:t>"</a:t>
            </a:r>
            <a:r>
              <a:rPr lang="en-US" dirty="0" err="1">
                <a:solidFill>
                  <a:srgbClr val="A31515"/>
                </a:solidFill>
                <a:latin typeface="Monaco" pitchFamily="2" charset="0"/>
              </a:rPr>
              <a:t>Vasya</a:t>
            </a:r>
            <a:r>
              <a:rPr lang="en-US" dirty="0">
                <a:solidFill>
                  <a:srgbClr val="A31515"/>
                </a:solidFill>
                <a:latin typeface="Monaco" pitchFamily="2" charset="0"/>
              </a:rPr>
              <a:t>"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, </a:t>
            </a:r>
          </a:p>
          <a:p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            </a:t>
            </a:r>
            <a:r>
              <a:rPr lang="en-US" dirty="0" err="1">
                <a:solidFill>
                  <a:prstClr val="black"/>
                </a:solidFill>
                <a:latin typeface="Monaco" pitchFamily="2" charset="0"/>
              </a:rPr>
              <a:t>lastName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 : </a:t>
            </a:r>
            <a:r>
              <a:rPr lang="en-US" dirty="0">
                <a:solidFill>
                  <a:srgbClr val="A31515"/>
                </a:solidFill>
                <a:latin typeface="Monaco" pitchFamily="2" charset="0"/>
              </a:rPr>
              <a:t>"</a:t>
            </a:r>
            <a:r>
              <a:rPr lang="en-US" dirty="0" err="1">
                <a:solidFill>
                  <a:srgbClr val="A31515"/>
                </a:solidFill>
                <a:latin typeface="Monaco" pitchFamily="2" charset="0"/>
              </a:rPr>
              <a:t>Pupkin</a:t>
            </a:r>
            <a:r>
              <a:rPr lang="en-US" dirty="0">
                <a:solidFill>
                  <a:srgbClr val="A31515"/>
                </a:solidFill>
                <a:latin typeface="Monaco" pitchFamily="2" charset="0"/>
              </a:rPr>
              <a:t>"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, </a:t>
            </a:r>
          </a:p>
          <a:p>
            <a:r>
              <a:rPr lang="en-US" dirty="0" smtClean="0">
                <a:solidFill>
                  <a:prstClr val="black"/>
                </a:solidFill>
                <a:latin typeface="Monaco" pitchFamily="2" charset="0"/>
              </a:rPr>
              <a:t>	     </a:t>
            </a:r>
            <a:r>
              <a:rPr lang="en-US" dirty="0" err="1" smtClean="0">
                <a:solidFill>
                  <a:prstClr val="black"/>
                </a:solidFill>
                <a:latin typeface="Monaco" pitchFamily="2" charset="0"/>
              </a:rPr>
              <a:t>securityCode</a:t>
            </a:r>
            <a:r>
              <a:rPr lang="en-US" dirty="0" smtClean="0">
                <a:solidFill>
                  <a:prstClr val="black"/>
                </a:solidFill>
                <a:latin typeface="Monaco" pitchFamily="2" charset="0"/>
              </a:rPr>
              <a:t> 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: </a:t>
            </a:r>
            <a:r>
              <a:rPr lang="en-US" dirty="0">
                <a:solidFill>
                  <a:srgbClr val="A31515"/>
                </a:solidFill>
                <a:latin typeface="Monaco" pitchFamily="2" charset="0"/>
              </a:rPr>
              <a:t>"555"</a:t>
            </a:r>
          </a:p>
          <a:p>
            <a:endParaRPr lang="ru-RU" dirty="0">
              <a:solidFill>
                <a:srgbClr val="A31515"/>
              </a:solidFill>
              <a:latin typeface="DejaVu Sans Mono"/>
            </a:endParaRPr>
          </a:p>
          <a:p>
            <a:r>
              <a:rPr lang="ru-RU" dirty="0">
                <a:solidFill>
                  <a:prstClr val="black"/>
                </a:solidFill>
                <a:latin typeface="DejaVu Sans Mono"/>
              </a:rPr>
              <a:t>        </a:t>
            </a:r>
            <a:r>
              <a:rPr lang="ru-RU" dirty="0" smtClean="0">
                <a:solidFill>
                  <a:prstClr val="black"/>
                </a:solidFill>
                <a:latin typeface="DejaVu Sans Mono"/>
              </a:rPr>
              <a:t>);</a:t>
            </a:r>
            <a:endParaRPr lang="en-US" dirty="0" smtClean="0">
              <a:solidFill>
                <a:prstClr val="black"/>
              </a:solidFill>
              <a:latin typeface="DejaVu Sans Mono"/>
            </a:endParaRPr>
          </a:p>
          <a:p>
            <a:r>
              <a:rPr lang="en-US" sz="1200" dirty="0">
                <a:solidFill>
                  <a:prstClr val="black"/>
                </a:solidFill>
                <a:latin typeface="DejaVu Sans Mono"/>
              </a:rPr>
              <a:t> </a:t>
            </a:r>
            <a:r>
              <a:rPr lang="en-US" sz="1200" dirty="0" smtClean="0">
                <a:solidFill>
                  <a:prstClr val="black"/>
                </a:solidFill>
                <a:latin typeface="DejaVu Sans Mono"/>
              </a:rPr>
              <a:t>   // CUT</a:t>
            </a:r>
            <a:endParaRPr lang="ru-RU" sz="1200" dirty="0">
              <a:solidFill>
                <a:prstClr val="black"/>
              </a:solidFill>
              <a:latin typeface="DejaVu Sans Mono"/>
            </a:endParaRPr>
          </a:p>
          <a:p>
            <a:r>
              <a:rPr lang="ru-RU" dirty="0" smtClean="0">
                <a:solidFill>
                  <a:prstClr val="black"/>
                </a:solidFill>
                <a:latin typeface="DejaVu Sans Mono"/>
              </a:rPr>
              <a:t>}</a:t>
            </a:r>
            <a:endParaRPr lang="ru-RU" dirty="0">
              <a:solidFill>
                <a:prstClr val="black"/>
              </a:solidFill>
              <a:latin typeface="DejaVu Sans Mono"/>
            </a:endParaRPr>
          </a:p>
        </p:txBody>
      </p:sp>
    </p:spTree>
    <p:extLst>
      <p:ext uri="{BB962C8B-B14F-4D97-AF65-F5344CB8AC3E}">
        <p14:creationId xmlns:p14="http://schemas.microsoft.com/office/powerpoint/2010/main" val="3438900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Позитив 2: Удобная «точка входа» в страницы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21</a:t>
            </a:fld>
            <a:endParaRPr lang="ru-RU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652127"/>
            <a:ext cx="6238875" cy="2924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3114214"/>
            <a:ext cx="6238875" cy="3314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2771800" y="3114214"/>
            <a:ext cx="6238875" cy="3314700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Соединительная линия уступом 5"/>
          <p:cNvCxnSpPr>
            <a:stCxn id="4" idx="1"/>
          </p:cNvCxnSpPr>
          <p:nvPr/>
        </p:nvCxnSpPr>
        <p:spPr>
          <a:xfrm rot="10800000">
            <a:off x="2123728" y="2780928"/>
            <a:ext cx="648073" cy="1990636"/>
          </a:xfrm>
          <a:prstGeom prst="bentConnector2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2224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Позитив 3: </a:t>
            </a:r>
            <a:r>
              <a:rPr lang="en-US" dirty="0" smtClean="0"/>
              <a:t>Driver</a:t>
            </a:r>
            <a:r>
              <a:rPr lang="ru-RU" dirty="0" smtClean="0"/>
              <a:t> стал доступен отовсюду!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22</a:t>
            </a:fld>
            <a:endParaRPr lang="ru-RU"/>
          </a:p>
        </p:txBody>
      </p:sp>
      <p:sp>
        <p:nvSpPr>
          <p:cNvPr id="4" name="Прямоугольник 3"/>
          <p:cNvSpPr/>
          <p:nvPr/>
        </p:nvSpPr>
        <p:spPr>
          <a:xfrm>
            <a:off x="179512" y="1844824"/>
            <a:ext cx="8640960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Monaco" pitchFamily="2" charset="0"/>
              </a:rPr>
              <a:t>public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Monaco" pitchFamily="2" charset="0"/>
              </a:rPr>
              <a:t>static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Monaco" pitchFamily="2" charset="0"/>
              </a:rPr>
              <a:t>class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latin typeface="Monaco" pitchFamily="2" charset="0"/>
              </a:rPr>
              <a:t>WebBrowser</a:t>
            </a:r>
            <a:endParaRPr lang="en-US" dirty="0">
              <a:solidFill>
                <a:srgbClr val="2B91AF"/>
              </a:solidFill>
              <a:latin typeface="Monaco" pitchFamily="2" charset="0"/>
            </a:endParaRPr>
          </a:p>
          <a:p>
            <a:r>
              <a:rPr lang="ru-RU" dirty="0">
                <a:solidFill>
                  <a:prstClr val="black"/>
                </a:solidFill>
                <a:latin typeface="DejaVu Sans Mono"/>
              </a:rPr>
              <a:t>{</a:t>
            </a:r>
          </a:p>
          <a:p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    </a:t>
            </a:r>
            <a:r>
              <a:rPr lang="en-US" dirty="0">
                <a:solidFill>
                  <a:srgbClr val="0000FF"/>
                </a:solidFill>
                <a:latin typeface="Monaco" pitchFamily="2" charset="0"/>
              </a:rPr>
              <a:t>public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Monaco" pitchFamily="2" charset="0"/>
              </a:rPr>
              <a:t>static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latin typeface="Monaco" pitchFamily="2" charset="0"/>
              </a:rPr>
              <a:t>RemoteWebDriver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 _driver = </a:t>
            </a:r>
            <a:r>
              <a:rPr lang="en-US" dirty="0">
                <a:solidFill>
                  <a:srgbClr val="0000FF"/>
                </a:solidFill>
                <a:latin typeface="Monaco" pitchFamily="2" charset="0"/>
              </a:rPr>
              <a:t>null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;</a:t>
            </a:r>
          </a:p>
          <a:p>
            <a:endParaRPr lang="ru-RU" dirty="0">
              <a:solidFill>
                <a:prstClr val="black"/>
              </a:solidFill>
              <a:latin typeface="DejaVu Sans Mono"/>
            </a:endParaRPr>
          </a:p>
          <a:p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    </a:t>
            </a:r>
            <a:r>
              <a:rPr lang="en-US" dirty="0">
                <a:solidFill>
                  <a:srgbClr val="0000FF"/>
                </a:solidFill>
                <a:latin typeface="Monaco" pitchFamily="2" charset="0"/>
              </a:rPr>
              <a:t>public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Monaco" pitchFamily="2" charset="0"/>
              </a:rPr>
              <a:t>static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latin typeface="Monaco" pitchFamily="2" charset="0"/>
              </a:rPr>
              <a:t>RemoteWebDriver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 Driver </a:t>
            </a:r>
          </a:p>
          <a:p>
            <a:r>
              <a:rPr lang="ru-RU" dirty="0">
                <a:solidFill>
                  <a:prstClr val="black"/>
                </a:solidFill>
                <a:latin typeface="DejaVu Sans Mono"/>
              </a:rPr>
              <a:t>    {</a:t>
            </a:r>
          </a:p>
          <a:p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        </a:t>
            </a:r>
            <a:r>
              <a:rPr lang="en-US" dirty="0">
                <a:solidFill>
                  <a:srgbClr val="0000FF"/>
                </a:solidFill>
                <a:latin typeface="Monaco" pitchFamily="2" charset="0"/>
              </a:rPr>
              <a:t>get</a:t>
            </a:r>
          </a:p>
          <a:p>
            <a:r>
              <a:rPr lang="ru-RU" dirty="0">
                <a:solidFill>
                  <a:prstClr val="black"/>
                </a:solidFill>
                <a:latin typeface="DejaVu Sans Mono"/>
              </a:rPr>
              <a:t>        {</a:t>
            </a:r>
          </a:p>
          <a:p>
            <a:r>
              <a:rPr lang="en-US" dirty="0" smtClean="0">
                <a:solidFill>
                  <a:prstClr val="black"/>
                </a:solidFill>
                <a:latin typeface="Monaco" pitchFamily="2" charset="0"/>
              </a:rPr>
              <a:t>		_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driver = _</a:t>
            </a:r>
            <a:r>
              <a:rPr lang="en-US" dirty="0" smtClean="0">
                <a:solidFill>
                  <a:prstClr val="black"/>
                </a:solidFill>
                <a:latin typeface="Monaco" pitchFamily="2" charset="0"/>
              </a:rPr>
              <a:t>driver ?? </a:t>
            </a:r>
            <a:r>
              <a:rPr lang="en-US" dirty="0">
                <a:solidFill>
                  <a:srgbClr val="0000FF"/>
                </a:solidFill>
                <a:latin typeface="Monaco" pitchFamily="2" charset="0"/>
              </a:rPr>
              <a:t>new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 </a:t>
            </a:r>
            <a:r>
              <a:rPr lang="en-US" sz="1600" dirty="0" err="1">
                <a:solidFill>
                  <a:srgbClr val="2B91AF"/>
                </a:solidFill>
                <a:latin typeface="Monaco" pitchFamily="2" charset="0"/>
              </a:rPr>
              <a:t>InternetExplorerDriver</a:t>
            </a:r>
            <a:r>
              <a:rPr lang="en-US" sz="1600" dirty="0">
                <a:solidFill>
                  <a:prstClr val="black"/>
                </a:solidFill>
                <a:latin typeface="Monaco" pitchFamily="2" charset="0"/>
              </a:rPr>
              <a:t>();</a:t>
            </a:r>
          </a:p>
          <a:p>
            <a:r>
              <a:rPr lang="en-US" dirty="0" smtClean="0">
                <a:solidFill>
                  <a:srgbClr val="0000FF"/>
                </a:solidFill>
                <a:latin typeface="Monaco" pitchFamily="2" charset="0"/>
              </a:rPr>
              <a:t>		return</a:t>
            </a:r>
            <a:r>
              <a:rPr lang="en-US" dirty="0" smtClean="0">
                <a:solidFill>
                  <a:prstClr val="black"/>
                </a:solidFill>
                <a:latin typeface="Monaco" pitchFamily="2" charset="0"/>
              </a:rPr>
              <a:t> 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_driver;</a:t>
            </a:r>
          </a:p>
          <a:p>
            <a:r>
              <a:rPr lang="ru-RU" dirty="0">
                <a:solidFill>
                  <a:prstClr val="black"/>
                </a:solidFill>
                <a:latin typeface="DejaVu Sans Mono"/>
              </a:rPr>
              <a:t>        }</a:t>
            </a:r>
          </a:p>
          <a:p>
            <a:r>
              <a:rPr lang="ru-RU" dirty="0">
                <a:solidFill>
                  <a:prstClr val="black"/>
                </a:solidFill>
                <a:latin typeface="DejaVu Sans Mono"/>
              </a:rPr>
              <a:t>    }</a:t>
            </a:r>
          </a:p>
          <a:p>
            <a:r>
              <a:rPr lang="ru-RU" dirty="0" smtClean="0">
                <a:solidFill>
                  <a:prstClr val="black"/>
                </a:solidFill>
                <a:latin typeface="DejaVu Sans Mono"/>
              </a:rPr>
              <a:t>}</a:t>
            </a:r>
            <a:endParaRPr lang="ru-RU" dirty="0">
              <a:solidFill>
                <a:prstClr val="black"/>
              </a:solidFill>
              <a:latin typeface="DejaVu Sans Mono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2602829" y="5530266"/>
            <a:ext cx="619268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DejaVu Sans Mono"/>
              </a:rPr>
              <a:t>public</a:t>
            </a:r>
            <a:r>
              <a:rPr lang="en-US" dirty="0">
                <a:solidFill>
                  <a:prstClr val="black"/>
                </a:solidFill>
                <a:latin typeface="DejaVu Sans Mono"/>
              </a:rPr>
              <a:t> </a:t>
            </a:r>
            <a:r>
              <a:rPr lang="en-US" dirty="0">
                <a:solidFill>
                  <a:srgbClr val="0000FF"/>
                </a:solidFill>
                <a:latin typeface="DejaVu Sans Mono"/>
              </a:rPr>
              <a:t>static</a:t>
            </a:r>
            <a:r>
              <a:rPr lang="en-US" dirty="0">
                <a:solidFill>
                  <a:prstClr val="black"/>
                </a:solidFill>
                <a:latin typeface="DejaVu Sans Mono"/>
              </a:rPr>
              <a:t> </a:t>
            </a:r>
            <a:r>
              <a:rPr lang="en-US" dirty="0" err="1">
                <a:solidFill>
                  <a:srgbClr val="2B91AF"/>
                </a:solidFill>
                <a:latin typeface="DejaVu Sans Mono"/>
              </a:rPr>
              <a:t>RemoteWebDriver</a:t>
            </a:r>
            <a:r>
              <a:rPr lang="en-US" dirty="0">
                <a:solidFill>
                  <a:prstClr val="black"/>
                </a:solidFill>
                <a:latin typeface="DejaVu Sans Mono"/>
              </a:rPr>
              <a:t> Driver { </a:t>
            </a:r>
            <a:endParaRPr lang="en-US" dirty="0" smtClean="0">
              <a:solidFill>
                <a:prstClr val="black"/>
              </a:solidFill>
              <a:latin typeface="DejaVu Sans Mono"/>
            </a:endParaRPr>
          </a:p>
          <a:p>
            <a:r>
              <a:rPr lang="en-US" dirty="0" smtClean="0">
                <a:solidFill>
                  <a:srgbClr val="0000FF"/>
                </a:solidFill>
                <a:latin typeface="DejaVu Sans Mono"/>
              </a:rPr>
              <a:t>	get</a:t>
            </a:r>
            <a:r>
              <a:rPr lang="en-US" dirty="0" smtClean="0">
                <a:solidFill>
                  <a:prstClr val="black"/>
                </a:solidFill>
                <a:latin typeface="DejaVu Sans Mono"/>
              </a:rPr>
              <a:t> </a:t>
            </a:r>
            <a:r>
              <a:rPr lang="en-US" dirty="0">
                <a:solidFill>
                  <a:prstClr val="black"/>
                </a:solidFill>
                <a:latin typeface="DejaVu Sans Mono"/>
              </a:rPr>
              <a:t>{ </a:t>
            </a:r>
            <a:r>
              <a:rPr lang="en-US" dirty="0">
                <a:solidFill>
                  <a:srgbClr val="0000FF"/>
                </a:solidFill>
                <a:latin typeface="DejaVu Sans Mono"/>
              </a:rPr>
              <a:t>return</a:t>
            </a:r>
            <a:r>
              <a:rPr lang="en-US" dirty="0">
                <a:solidFill>
                  <a:prstClr val="black"/>
                </a:solidFill>
                <a:latin typeface="DejaVu Sans Mono"/>
              </a:rPr>
              <a:t> </a:t>
            </a:r>
            <a:r>
              <a:rPr lang="en-US" b="1" dirty="0" err="1">
                <a:solidFill>
                  <a:srgbClr val="2B91AF"/>
                </a:solidFill>
                <a:latin typeface="DejaVu Sans Mono"/>
              </a:rPr>
              <a:t>WebBrowser</a:t>
            </a:r>
            <a:r>
              <a:rPr lang="en-US" b="1" dirty="0" err="1">
                <a:solidFill>
                  <a:prstClr val="black"/>
                </a:solidFill>
                <a:latin typeface="DejaVu Sans Mono"/>
              </a:rPr>
              <a:t>.Driver</a:t>
            </a:r>
            <a:r>
              <a:rPr lang="en-US" dirty="0">
                <a:solidFill>
                  <a:prstClr val="black"/>
                </a:solidFill>
                <a:latin typeface="DejaVu Sans Mono"/>
              </a:rPr>
              <a:t>; } </a:t>
            </a:r>
            <a:endParaRPr lang="en-US" dirty="0" smtClean="0">
              <a:solidFill>
                <a:prstClr val="black"/>
              </a:solidFill>
              <a:latin typeface="DejaVu Sans Mono"/>
            </a:endParaRPr>
          </a:p>
          <a:p>
            <a:r>
              <a:rPr lang="en-US" dirty="0" smtClean="0">
                <a:solidFill>
                  <a:prstClr val="black"/>
                </a:solidFill>
                <a:latin typeface="DejaVu Sans Mono"/>
              </a:rPr>
              <a:t>}</a:t>
            </a:r>
            <a:endParaRPr lang="en-US" dirty="0">
              <a:solidFill>
                <a:prstClr val="black"/>
              </a:solidFill>
              <a:latin typeface="DejaVu Sans Mono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2267744" y="5373216"/>
            <a:ext cx="6768752" cy="108038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73116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 еще раз о позитиве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23</a:t>
            </a:fld>
            <a:endParaRPr lang="ru-RU"/>
          </a:p>
        </p:txBody>
      </p:sp>
      <p:sp>
        <p:nvSpPr>
          <p:cNvPr id="4" name="Объект 2"/>
          <p:cNvSpPr txBox="1">
            <a:spLocks/>
          </p:cNvSpPr>
          <p:nvPr/>
        </p:nvSpPr>
        <p:spPr>
          <a:xfrm>
            <a:off x="457200" y="1772816"/>
            <a:ext cx="8229600" cy="4525963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800" dirty="0" smtClean="0"/>
              <a:t>Теперь </a:t>
            </a:r>
            <a:r>
              <a:rPr lang="ru-RU" sz="2800" b="1" dirty="0" smtClean="0"/>
              <a:t>жизнь </a:t>
            </a:r>
            <a:r>
              <a:rPr lang="ru-RU" sz="2800" dirty="0" smtClean="0"/>
              <a:t>браузера (</a:t>
            </a:r>
            <a:r>
              <a:rPr lang="ru-RU" sz="2800" b="1" dirty="0" smtClean="0"/>
              <a:t>драйвера</a:t>
            </a:r>
            <a:r>
              <a:rPr lang="ru-RU" sz="2800" dirty="0" smtClean="0"/>
              <a:t>) контролирует класс  </a:t>
            </a:r>
            <a:r>
              <a:rPr lang="en-US" sz="2800" b="1" dirty="0" err="1" smtClean="0">
                <a:solidFill>
                  <a:srgbClr val="2B91AF"/>
                </a:solidFill>
                <a:latin typeface="Monaco" pitchFamily="2" charset="0"/>
              </a:rPr>
              <a:t>WebBrowser</a:t>
            </a:r>
            <a:r>
              <a:rPr lang="en-US" sz="2800" b="1" dirty="0" smtClean="0">
                <a:solidFill>
                  <a:srgbClr val="2B91AF"/>
                </a:solidFill>
                <a:latin typeface="Monaco" pitchFamily="2" charset="0"/>
              </a:rPr>
              <a:t>.</a:t>
            </a:r>
            <a:r>
              <a:rPr lang="ru-RU" sz="2800" dirty="0"/>
              <a:t> </a:t>
            </a:r>
            <a:r>
              <a:rPr lang="ru-RU" sz="2800" dirty="0" smtClean="0"/>
              <a:t/>
            </a:r>
            <a:br>
              <a:rPr lang="ru-RU" sz="2800" dirty="0" smtClean="0"/>
            </a:br>
            <a:endParaRPr lang="ru-RU" sz="2800" dirty="0" smtClean="0"/>
          </a:p>
          <a:p>
            <a:r>
              <a:rPr lang="ru-RU" sz="2800" b="1" i="1" dirty="0" smtClean="0"/>
              <a:t>Текущий драйвер </a:t>
            </a:r>
            <a:r>
              <a:rPr lang="ru-RU" sz="2800" dirty="0" smtClean="0"/>
              <a:t>доступен из любого участка кода</a:t>
            </a:r>
            <a:br>
              <a:rPr lang="ru-RU" sz="2800" dirty="0" smtClean="0"/>
            </a:br>
            <a:endParaRPr lang="ru-RU" sz="2800" dirty="0" smtClean="0"/>
          </a:p>
          <a:p>
            <a:r>
              <a:rPr lang="ru-RU" sz="2800" dirty="0" smtClean="0"/>
              <a:t>Любая </a:t>
            </a:r>
            <a:r>
              <a:rPr lang="ru-RU" sz="2800" b="1" dirty="0" smtClean="0"/>
              <a:t>страница доступна</a:t>
            </a:r>
            <a:r>
              <a:rPr lang="ru-RU" sz="2800" dirty="0" smtClean="0"/>
              <a:t> из </a:t>
            </a:r>
            <a:r>
              <a:rPr lang="en-US" sz="2800" b="1" dirty="0" err="1">
                <a:solidFill>
                  <a:srgbClr val="2B91AF"/>
                </a:solidFill>
                <a:latin typeface="Monaco" pitchFamily="2" charset="0"/>
              </a:rPr>
              <a:t>MyPages</a:t>
            </a:r>
            <a:r>
              <a:rPr lang="en-US" sz="2800" b="1" dirty="0" smtClean="0">
                <a:solidFill>
                  <a:srgbClr val="2B91AF"/>
                </a:solidFill>
                <a:latin typeface="Monaco" pitchFamily="2" charset="0"/>
              </a:rPr>
              <a:t>.</a:t>
            </a:r>
            <a:r>
              <a:rPr lang="ru-RU" sz="2800" b="1" dirty="0" smtClean="0">
                <a:solidFill>
                  <a:srgbClr val="2B91AF"/>
                </a:solidFill>
                <a:latin typeface="Monaco" pitchFamily="2" charset="0"/>
              </a:rPr>
              <a:t>*</a:t>
            </a:r>
            <a:br>
              <a:rPr lang="ru-RU" sz="2800" b="1" dirty="0" smtClean="0">
                <a:solidFill>
                  <a:srgbClr val="2B91AF"/>
                </a:solidFill>
                <a:latin typeface="Monaco" pitchFamily="2" charset="0"/>
              </a:rPr>
            </a:br>
            <a:endParaRPr lang="en-US" sz="2800" b="1" dirty="0">
              <a:solidFill>
                <a:srgbClr val="2B91AF"/>
              </a:solidFill>
              <a:latin typeface="Monaco" pitchFamily="2" charset="0"/>
            </a:endParaRPr>
          </a:p>
          <a:p>
            <a:r>
              <a:rPr lang="ru-RU" sz="2800" dirty="0" smtClean="0"/>
              <a:t>Наш тест теперь помещается на один экран монитора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2089527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>
                <a:effectLst/>
              </a:rPr>
              <a:t>Ограничени</a:t>
            </a:r>
            <a:r>
              <a:rPr lang="ru-RU" dirty="0">
                <a:effectLst/>
              </a:rPr>
              <a:t>я</a:t>
            </a:r>
            <a:r>
              <a:rPr lang="ru-RU" dirty="0" smtClean="0">
                <a:effectLst/>
              </a:rPr>
              <a:t> </a:t>
            </a:r>
            <a:r>
              <a:rPr lang="ru-RU" dirty="0">
                <a:effectLst/>
              </a:rPr>
              <a:t>статического класса в </a:t>
            </a:r>
            <a:r>
              <a:rPr lang="en-US" dirty="0">
                <a:effectLst/>
              </a:rPr>
              <a:t>C</a:t>
            </a:r>
            <a:r>
              <a:rPr lang="ru-RU" dirty="0">
                <a:effectLst/>
              </a:rPr>
              <a:t>#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24</a:t>
            </a:fld>
            <a:endParaRPr lang="ru-RU"/>
          </a:p>
        </p:txBody>
      </p:sp>
      <p:graphicFrame>
        <p:nvGraphicFramePr>
          <p:cNvPr id="4" name="Таблица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8831696"/>
              </p:ext>
            </p:extLst>
          </p:nvPr>
        </p:nvGraphicFramePr>
        <p:xfrm>
          <a:off x="539552" y="1628800"/>
          <a:ext cx="8064896" cy="4644955"/>
        </p:xfrm>
        <a:graphic>
          <a:graphicData uri="http://schemas.openxmlformats.org/drawingml/2006/table">
            <a:tbl>
              <a:tblPr>
                <a:tableStyleId>{793D81CF-94F2-401A-BA57-92F5A7B2D0C5}</a:tableStyleId>
              </a:tblPr>
              <a:tblGrid>
                <a:gridCol w="4032448"/>
                <a:gridCol w="1008112"/>
                <a:gridCol w="3024336"/>
              </a:tblGrid>
              <a:tr h="235341">
                <a:tc>
                  <a:txBody>
                    <a:bodyPr/>
                    <a:lstStyle/>
                    <a:p>
                      <a:pPr algn="l" fontAlgn="b"/>
                      <a:endParaRPr lang="ru-RU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dirty="0">
                          <a:effectLst/>
                        </a:rPr>
                        <a:t>class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dirty="0">
                          <a:effectLst/>
                        </a:rPr>
                        <a:t>static class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  <a:tr h="394706"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1" u="none" strike="noStrike" dirty="0">
                          <a:effectLst/>
                        </a:rPr>
                        <a:t>Наследоваться</a:t>
                      </a:r>
                      <a:endParaRPr lang="ru-RU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1" u="none" strike="noStrike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</a:rPr>
                        <a:t>можно</a:t>
                      </a:r>
                      <a:endParaRPr lang="ru-RU" sz="1400" b="1" i="0" u="none" strike="noStrike" dirty="0"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1" u="none" strike="noStrike" dirty="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</a:rPr>
                        <a:t>нельзя</a:t>
                      </a:r>
                      <a:endParaRPr lang="ru-RU" sz="1400" b="1" i="0" u="none" strike="noStrike" dirty="0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  <a:tr h="288032"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1" u="none" strike="noStrike" dirty="0">
                          <a:effectLst/>
                        </a:rPr>
                        <a:t>Породить много разных</a:t>
                      </a:r>
                      <a:endParaRPr lang="ru-RU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1" u="none" strike="noStrike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</a:rPr>
                        <a:t>можно</a:t>
                      </a:r>
                      <a:endParaRPr lang="ru-RU" sz="1400" b="1" i="0" u="none" strike="noStrike" dirty="0"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1" u="none" strike="noStrike" dirty="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</a:rPr>
                        <a:t>нельзя</a:t>
                      </a:r>
                      <a:endParaRPr lang="ru-RU" sz="1400" b="1" i="0" u="none" strike="noStrike" dirty="0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  <a:tr h="601970"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1" u="none" strike="noStrike" dirty="0">
                          <a:effectLst/>
                        </a:rPr>
                        <a:t>Инициализировать параметрами</a:t>
                      </a:r>
                      <a:br>
                        <a:rPr lang="ru-RU" sz="1400" b="1" u="none" strike="noStrike" dirty="0">
                          <a:effectLst/>
                        </a:rPr>
                      </a:br>
                      <a:r>
                        <a:rPr lang="ru-RU" sz="1400" b="1" u="none" strike="noStrike" dirty="0">
                          <a:effectLst/>
                        </a:rPr>
                        <a:t>через конструктор</a:t>
                      </a:r>
                      <a:endParaRPr lang="ru-RU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1" u="none" strike="noStrike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</a:rPr>
                        <a:t>можно</a:t>
                      </a:r>
                      <a:endParaRPr lang="ru-RU" sz="1400" b="1" i="0" u="none" strike="noStrike" dirty="0"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1" u="none" strike="noStrike" dirty="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</a:rPr>
                        <a:t>нельзя</a:t>
                      </a:r>
                      <a:endParaRPr lang="ru-RU" sz="1400" b="1" i="0" u="none" strike="noStrike" dirty="0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  <a:tr h="550158"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1" u="none" strike="noStrike" dirty="0">
                          <a:effectLst/>
                        </a:rPr>
                        <a:t>Завалить</a:t>
                      </a:r>
                      <a:endParaRPr lang="ru-RU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1" u="none" strike="noStrike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</a:rPr>
                        <a:t>можно</a:t>
                      </a:r>
                      <a:endParaRPr lang="ru-RU" sz="1400" b="1" i="0" u="none" strike="noStrike" dirty="0"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1" u="none" strike="noStrike" dirty="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</a:rPr>
                        <a:t>полностью </a:t>
                      </a:r>
                      <a:r>
                        <a:rPr lang="ru-RU" sz="1400" b="1" u="none" strike="noStrike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</a:rPr>
                        <a:t>нельзя.</a:t>
                      </a:r>
                      <a:r>
                        <a:rPr lang="en-US" sz="1400" b="1" u="none" strike="noStrike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ru-RU" sz="1400" b="1" u="none" strike="noStrike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</a:rPr>
                        <a:t>Очень живучие</a:t>
                      </a:r>
                      <a:r>
                        <a:rPr lang="ru-RU" sz="1400" b="1" u="none" strike="noStrike" dirty="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</a:rPr>
                        <a:t/>
                      </a:r>
                      <a:br>
                        <a:rPr lang="ru-RU" sz="1400" b="1" u="none" strike="noStrike" dirty="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</a:rPr>
                      </a:br>
                      <a:endParaRPr lang="ru-RU" sz="1400" b="1" i="0" u="none" strike="noStrike" dirty="0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  <a:tr h="332601"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1" u="none" strike="noStrike" dirty="0">
                          <a:effectLst/>
                        </a:rPr>
                        <a:t>Присвоить переменной</a:t>
                      </a:r>
                      <a:endParaRPr lang="ru-RU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1" u="none" strike="noStrike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</a:rPr>
                        <a:t>можно</a:t>
                      </a:r>
                      <a:endParaRPr lang="ru-RU" sz="1400" b="1" i="0" u="none" strike="noStrike" dirty="0"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1" u="none" strike="noStrike" dirty="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</a:rPr>
                        <a:t>нельзя</a:t>
                      </a:r>
                      <a:endParaRPr lang="ru-RU" sz="1400" b="1" i="0" u="none" strike="noStrike" dirty="0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  <a:tr h="469756"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1" u="none" strike="noStrike" dirty="0">
                          <a:effectLst/>
                        </a:rPr>
                        <a:t>Передать как параметр </a:t>
                      </a:r>
                      <a:r>
                        <a:rPr lang="ru-RU" sz="1400" b="1" u="none" strike="noStrike" dirty="0" smtClean="0">
                          <a:effectLst/>
                        </a:rPr>
                        <a:t>другому методу</a:t>
                      </a:r>
                      <a:endParaRPr lang="ru-RU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1" u="none" strike="noStrike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</a:rPr>
                        <a:t>можно</a:t>
                      </a:r>
                      <a:endParaRPr lang="ru-RU" sz="1400" b="1" i="0" u="none" strike="noStrike" dirty="0"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1" u="none" strike="noStrike" dirty="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</a:rPr>
                        <a:t>нельзя</a:t>
                      </a:r>
                      <a:endParaRPr lang="ru-RU" sz="1400" b="1" i="0" u="none" strike="noStrike" dirty="0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  <a:tr h="250324"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1" u="none" strike="noStrike" dirty="0">
                          <a:effectLst/>
                        </a:rPr>
                        <a:t>Реализовать интерфейс</a:t>
                      </a:r>
                      <a:endParaRPr lang="ru-RU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1" u="none" strike="noStrike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</a:rPr>
                        <a:t>можно</a:t>
                      </a:r>
                      <a:endParaRPr lang="ru-RU" sz="1400" b="1" i="0" u="none" strike="noStrike" dirty="0"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1" u="none" strike="noStrike" dirty="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</a:rPr>
                        <a:t>нельзя</a:t>
                      </a:r>
                      <a:endParaRPr lang="ru-RU" sz="1400" b="1" i="0" u="none" strike="noStrike" dirty="0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  <a:tr h="401313"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1" u="none" strike="noStrike" dirty="0">
                          <a:effectLst/>
                        </a:rPr>
                        <a:t>Использовать статические </a:t>
                      </a:r>
                      <a:r>
                        <a:rPr lang="ru-RU" sz="1400" b="1" u="none" strike="noStrike" dirty="0" smtClean="0">
                          <a:effectLst/>
                        </a:rPr>
                        <a:t>методы </a:t>
                      </a:r>
                      <a:endParaRPr lang="ru-RU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1" u="none" strike="noStrike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</a:rPr>
                        <a:t>можно</a:t>
                      </a:r>
                      <a:endParaRPr lang="ru-RU" sz="1400" b="1" i="0" u="none" strike="noStrike" dirty="0"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1" u="none" strike="noStrike" dirty="0" smtClean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</a:rPr>
                        <a:t>можно</a:t>
                      </a:r>
                      <a:endParaRPr lang="ru-RU" sz="1400" b="1" i="0" u="none" strike="noStrike" dirty="0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  <a:tr h="401313"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1" u="none" strike="noStrike" dirty="0">
                          <a:effectLst/>
                        </a:rPr>
                        <a:t>Использовать статические </a:t>
                      </a:r>
                      <a:r>
                        <a:rPr lang="ru-RU" sz="1400" b="1" u="none" strike="noStrike" dirty="0" smtClean="0">
                          <a:effectLst/>
                        </a:rPr>
                        <a:t>поля</a:t>
                      </a:r>
                      <a:endParaRPr lang="ru-RU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1" u="none" strike="noStrike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</a:rPr>
                        <a:t>можно</a:t>
                      </a:r>
                      <a:endParaRPr lang="ru-RU" sz="1400" b="1" i="0" u="none" strike="noStrike" dirty="0"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1" u="none" strike="noStrike" dirty="0" smtClean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</a:rPr>
                        <a:t>можно</a:t>
                      </a:r>
                      <a:endParaRPr lang="ru-RU" sz="1400" b="1" i="0" u="none" strike="noStrike" dirty="0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  <a:tr h="601970"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1" u="none" strike="noStrike" dirty="0">
                          <a:effectLst/>
                        </a:rPr>
                        <a:t>Инициализировать при помощи </a:t>
                      </a:r>
                      <a:r>
                        <a:rPr lang="ru-RU" sz="1400" b="1" u="none" strike="noStrike" dirty="0" err="1" smtClean="0">
                          <a:effectLst/>
                        </a:rPr>
                        <a:t>Webdriver</a:t>
                      </a:r>
                      <a:r>
                        <a:rPr lang="ru-RU" sz="1400" b="1" u="none" strike="noStrike" dirty="0" smtClean="0">
                          <a:effectLst/>
                        </a:rPr>
                        <a:t> </a:t>
                      </a:r>
                      <a:r>
                        <a:rPr lang="ru-RU" sz="1400" b="1" u="none" strike="noStrike" dirty="0" err="1">
                          <a:effectLst/>
                        </a:rPr>
                        <a:t>PageFactory</a:t>
                      </a:r>
                      <a:endParaRPr lang="ru-RU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1" u="none" strike="noStrike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</a:rPr>
                        <a:t>можно</a:t>
                      </a:r>
                      <a:endParaRPr lang="ru-RU" sz="1400" b="1" i="0" u="none" strike="noStrike" dirty="0"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1" u="none" strike="noStrike" dirty="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</a:rPr>
                        <a:t>нельзя "из коробки", </a:t>
                      </a:r>
                      <a:br>
                        <a:rPr lang="ru-RU" sz="1400" b="1" u="none" strike="noStrike" dirty="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</a:rPr>
                      </a:br>
                      <a:r>
                        <a:rPr lang="ru-RU" sz="1400" b="1" u="none" strike="noStrike" dirty="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</a:rPr>
                        <a:t>нужно написать свою фабрику</a:t>
                      </a:r>
                      <a:endParaRPr lang="ru-RU" sz="1400" b="1" i="0" u="none" strike="noStrike" dirty="0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59423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Гибкость – это важно. </a:t>
            </a:r>
            <a:r>
              <a:rPr lang="en-US" dirty="0" smtClean="0"/>
              <a:t>Page Object </a:t>
            </a:r>
            <a:r>
              <a:rPr lang="ru-RU" dirty="0" smtClean="0"/>
              <a:t>как </a:t>
            </a:r>
            <a:r>
              <a:rPr lang="en-US" dirty="0" smtClean="0"/>
              <a:t>Object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25</a:t>
            </a:fld>
            <a:endParaRPr lang="ru-RU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11" y="-101545"/>
            <a:ext cx="9144911" cy="453865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58721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Тест не изменился! Спасибо, </a:t>
            </a:r>
            <a:r>
              <a:rPr lang="en-US" dirty="0" err="1" smtClean="0"/>
              <a:t>MyPages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26</a:t>
            </a:fld>
            <a:endParaRPr lang="ru-RU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776" y="1628800"/>
            <a:ext cx="8862720" cy="48452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87247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Изменения в </a:t>
            </a:r>
            <a:r>
              <a:rPr lang="en-US" dirty="0" err="1" smtClean="0"/>
              <a:t>MyPages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27</a:t>
            </a:fld>
            <a:endParaRPr lang="ru-RU"/>
          </a:p>
        </p:txBody>
      </p:sp>
      <p:sp>
        <p:nvSpPr>
          <p:cNvPr id="4" name="Прямоугольник 3"/>
          <p:cNvSpPr/>
          <p:nvPr/>
        </p:nvSpPr>
        <p:spPr>
          <a:xfrm>
            <a:off x="107504" y="1631697"/>
            <a:ext cx="9486800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latin typeface="Monaco" pitchFamily="2" charset="0"/>
              </a:rPr>
              <a:t>public</a:t>
            </a:r>
            <a:r>
              <a:rPr lang="en-US" sz="2400" dirty="0">
                <a:solidFill>
                  <a:prstClr val="black"/>
                </a:solidFill>
                <a:latin typeface="Monaco" pitchFamily="2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Monaco" pitchFamily="2" charset="0"/>
              </a:rPr>
              <a:t>static</a:t>
            </a:r>
            <a:r>
              <a:rPr lang="en-US" sz="2400" dirty="0">
                <a:solidFill>
                  <a:prstClr val="black"/>
                </a:solidFill>
                <a:latin typeface="Monaco" pitchFamily="2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Monaco" pitchFamily="2" charset="0"/>
              </a:rPr>
              <a:t>class</a:t>
            </a:r>
            <a:r>
              <a:rPr lang="en-US" sz="2400" dirty="0">
                <a:solidFill>
                  <a:prstClr val="black"/>
                </a:solidFill>
                <a:latin typeface="Monaco" pitchFamily="2" charset="0"/>
              </a:rPr>
              <a:t> </a:t>
            </a:r>
            <a:r>
              <a:rPr lang="en-US" sz="2400" dirty="0" err="1">
                <a:solidFill>
                  <a:srgbClr val="2B91AF"/>
                </a:solidFill>
                <a:latin typeface="Monaco" pitchFamily="2" charset="0"/>
              </a:rPr>
              <a:t>MyPages</a:t>
            </a:r>
            <a:endParaRPr lang="en-US" sz="2400" dirty="0">
              <a:solidFill>
                <a:srgbClr val="2B91AF"/>
              </a:solidFill>
              <a:latin typeface="Monaco" pitchFamily="2" charset="0"/>
            </a:endParaRPr>
          </a:p>
          <a:p>
            <a:r>
              <a:rPr lang="ru-RU" sz="2400" dirty="0">
                <a:solidFill>
                  <a:prstClr val="black"/>
                </a:solidFill>
                <a:latin typeface="DejaVu Sans Mono"/>
              </a:rPr>
              <a:t>{</a:t>
            </a:r>
          </a:p>
          <a:p>
            <a:r>
              <a:rPr lang="en-US" sz="2400" dirty="0">
                <a:solidFill>
                  <a:prstClr val="black"/>
                </a:solidFill>
                <a:latin typeface="Monaco" pitchFamily="2" charset="0"/>
              </a:rPr>
              <a:t>    </a:t>
            </a:r>
            <a:r>
              <a:rPr lang="en-US" sz="2400" dirty="0">
                <a:solidFill>
                  <a:srgbClr val="0000FF"/>
                </a:solidFill>
                <a:latin typeface="Monaco" pitchFamily="2" charset="0"/>
              </a:rPr>
              <a:t>public</a:t>
            </a:r>
            <a:r>
              <a:rPr lang="en-US" sz="2400" dirty="0">
                <a:solidFill>
                  <a:prstClr val="black"/>
                </a:solidFill>
                <a:latin typeface="Monaco" pitchFamily="2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Monaco" pitchFamily="2" charset="0"/>
              </a:rPr>
              <a:t>static</a:t>
            </a:r>
            <a:r>
              <a:rPr lang="en-US" sz="2400" dirty="0">
                <a:solidFill>
                  <a:prstClr val="black"/>
                </a:solidFill>
                <a:latin typeface="Monaco" pitchFamily="2" charset="0"/>
              </a:rPr>
              <a:t> </a:t>
            </a:r>
            <a:r>
              <a:rPr lang="en-US" sz="2400" dirty="0" err="1">
                <a:solidFill>
                  <a:srgbClr val="2B91AF"/>
                </a:solidFill>
                <a:latin typeface="Monaco" pitchFamily="2" charset="0"/>
              </a:rPr>
              <a:t>MainPage</a:t>
            </a:r>
            <a:r>
              <a:rPr lang="en-US" sz="2400" dirty="0">
                <a:solidFill>
                  <a:prstClr val="black"/>
                </a:solidFill>
                <a:latin typeface="Monaco" pitchFamily="2" charset="0"/>
              </a:rPr>
              <a:t> </a:t>
            </a:r>
            <a:r>
              <a:rPr lang="en-US" sz="2400" dirty="0" err="1">
                <a:solidFill>
                  <a:prstClr val="black"/>
                </a:solidFill>
                <a:latin typeface="Monaco" pitchFamily="2" charset="0"/>
              </a:rPr>
              <a:t>MainPage</a:t>
            </a:r>
            <a:endParaRPr lang="en-US" sz="2400" dirty="0">
              <a:solidFill>
                <a:prstClr val="black"/>
              </a:solidFill>
              <a:latin typeface="Monaco" pitchFamily="2" charset="0"/>
            </a:endParaRPr>
          </a:p>
          <a:p>
            <a:r>
              <a:rPr lang="ru-RU" sz="2400" dirty="0">
                <a:solidFill>
                  <a:prstClr val="black"/>
                </a:solidFill>
                <a:latin typeface="DejaVu Sans Mono"/>
              </a:rPr>
              <a:t>    {</a:t>
            </a:r>
          </a:p>
          <a:p>
            <a:r>
              <a:rPr lang="en-US" sz="2400" dirty="0">
                <a:solidFill>
                  <a:prstClr val="black"/>
                </a:solidFill>
                <a:latin typeface="Monaco" pitchFamily="2" charset="0"/>
              </a:rPr>
              <a:t>        </a:t>
            </a:r>
            <a:r>
              <a:rPr lang="en-US" sz="2400" dirty="0">
                <a:solidFill>
                  <a:srgbClr val="0000FF"/>
                </a:solidFill>
                <a:latin typeface="Monaco" pitchFamily="2" charset="0"/>
              </a:rPr>
              <a:t>get</a:t>
            </a:r>
            <a:r>
              <a:rPr lang="en-US" sz="2400" dirty="0">
                <a:solidFill>
                  <a:prstClr val="black"/>
                </a:solidFill>
                <a:latin typeface="Monaco" pitchFamily="2" charset="0"/>
              </a:rPr>
              <a:t> { </a:t>
            </a:r>
            <a:r>
              <a:rPr lang="en-US" sz="2400" dirty="0">
                <a:solidFill>
                  <a:srgbClr val="0000FF"/>
                </a:solidFill>
                <a:latin typeface="Monaco" pitchFamily="2" charset="0"/>
              </a:rPr>
              <a:t>return</a:t>
            </a:r>
            <a:r>
              <a:rPr lang="en-US" sz="2400" dirty="0">
                <a:solidFill>
                  <a:prstClr val="black"/>
                </a:solidFill>
                <a:latin typeface="Monaco" pitchFamily="2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Monaco" pitchFamily="2" charset="0"/>
              </a:rPr>
              <a:t>new</a:t>
            </a:r>
            <a:r>
              <a:rPr lang="en-US" sz="2400" dirty="0">
                <a:solidFill>
                  <a:prstClr val="black"/>
                </a:solidFill>
                <a:latin typeface="Monaco" pitchFamily="2" charset="0"/>
              </a:rPr>
              <a:t> </a:t>
            </a:r>
            <a:r>
              <a:rPr lang="en-US" sz="2400" dirty="0" err="1">
                <a:solidFill>
                  <a:srgbClr val="2B91AF"/>
                </a:solidFill>
                <a:latin typeface="Monaco" pitchFamily="2" charset="0"/>
              </a:rPr>
              <a:t>MainPage</a:t>
            </a:r>
            <a:r>
              <a:rPr lang="en-US" sz="2400" dirty="0">
                <a:solidFill>
                  <a:prstClr val="black"/>
                </a:solidFill>
                <a:latin typeface="Monaco" pitchFamily="2" charset="0"/>
              </a:rPr>
              <a:t>();}</a:t>
            </a:r>
          </a:p>
          <a:p>
            <a:r>
              <a:rPr lang="ru-RU" sz="2400" dirty="0">
                <a:solidFill>
                  <a:prstClr val="black"/>
                </a:solidFill>
                <a:latin typeface="DejaVu Sans Mono"/>
              </a:rPr>
              <a:t>    }</a:t>
            </a:r>
          </a:p>
          <a:p>
            <a:endParaRPr lang="ru-RU" sz="2400" dirty="0">
              <a:solidFill>
                <a:prstClr val="black"/>
              </a:solidFill>
              <a:latin typeface="DejaVu Sans Mono"/>
            </a:endParaRPr>
          </a:p>
          <a:p>
            <a:r>
              <a:rPr lang="en-US" sz="2400" dirty="0">
                <a:solidFill>
                  <a:prstClr val="black"/>
                </a:solidFill>
                <a:latin typeface="Monaco" pitchFamily="2" charset="0"/>
              </a:rPr>
              <a:t>    </a:t>
            </a:r>
            <a:r>
              <a:rPr lang="en-US" sz="2400" dirty="0">
                <a:solidFill>
                  <a:srgbClr val="0000FF"/>
                </a:solidFill>
                <a:latin typeface="Monaco" pitchFamily="2" charset="0"/>
              </a:rPr>
              <a:t>public</a:t>
            </a:r>
            <a:r>
              <a:rPr lang="en-US" sz="2400" dirty="0">
                <a:solidFill>
                  <a:prstClr val="black"/>
                </a:solidFill>
                <a:latin typeface="Monaco" pitchFamily="2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Monaco" pitchFamily="2" charset="0"/>
              </a:rPr>
              <a:t>static</a:t>
            </a:r>
            <a:r>
              <a:rPr lang="en-US" sz="2400" dirty="0">
                <a:solidFill>
                  <a:prstClr val="black"/>
                </a:solidFill>
                <a:latin typeface="Monaco" pitchFamily="2" charset="0"/>
              </a:rPr>
              <a:t> </a:t>
            </a:r>
            <a:r>
              <a:rPr lang="en-US" sz="2400" dirty="0" err="1">
                <a:solidFill>
                  <a:srgbClr val="2B91AF"/>
                </a:solidFill>
                <a:latin typeface="Monaco" pitchFamily="2" charset="0"/>
              </a:rPr>
              <a:t>DonatePage</a:t>
            </a:r>
            <a:r>
              <a:rPr lang="en-US" sz="2400" dirty="0">
                <a:solidFill>
                  <a:prstClr val="black"/>
                </a:solidFill>
                <a:latin typeface="Monaco" pitchFamily="2" charset="0"/>
              </a:rPr>
              <a:t> </a:t>
            </a:r>
            <a:r>
              <a:rPr lang="en-US" sz="2400" dirty="0" err="1">
                <a:solidFill>
                  <a:prstClr val="black"/>
                </a:solidFill>
                <a:latin typeface="Monaco" pitchFamily="2" charset="0"/>
              </a:rPr>
              <a:t>DonatePage</a:t>
            </a:r>
            <a:endParaRPr lang="en-US" sz="2400" dirty="0">
              <a:solidFill>
                <a:prstClr val="black"/>
              </a:solidFill>
              <a:latin typeface="Monaco" pitchFamily="2" charset="0"/>
            </a:endParaRPr>
          </a:p>
          <a:p>
            <a:r>
              <a:rPr lang="ru-RU" sz="2400" dirty="0">
                <a:solidFill>
                  <a:prstClr val="black"/>
                </a:solidFill>
                <a:latin typeface="DejaVu Sans Mono"/>
              </a:rPr>
              <a:t>    {</a:t>
            </a:r>
          </a:p>
          <a:p>
            <a:r>
              <a:rPr lang="en-US" sz="2400" dirty="0">
                <a:solidFill>
                  <a:prstClr val="black"/>
                </a:solidFill>
                <a:latin typeface="Monaco" pitchFamily="2" charset="0"/>
              </a:rPr>
              <a:t>        </a:t>
            </a:r>
            <a:r>
              <a:rPr lang="en-US" sz="2400" dirty="0">
                <a:solidFill>
                  <a:srgbClr val="0000FF"/>
                </a:solidFill>
                <a:latin typeface="Monaco" pitchFamily="2" charset="0"/>
              </a:rPr>
              <a:t>get</a:t>
            </a:r>
            <a:r>
              <a:rPr lang="en-US" sz="2400" dirty="0">
                <a:solidFill>
                  <a:prstClr val="black"/>
                </a:solidFill>
                <a:latin typeface="Monaco" pitchFamily="2" charset="0"/>
              </a:rPr>
              <a:t> { </a:t>
            </a:r>
            <a:r>
              <a:rPr lang="en-US" sz="2400" dirty="0">
                <a:solidFill>
                  <a:srgbClr val="0000FF"/>
                </a:solidFill>
                <a:latin typeface="Monaco" pitchFamily="2" charset="0"/>
              </a:rPr>
              <a:t>return</a:t>
            </a:r>
            <a:r>
              <a:rPr lang="en-US" sz="2400" dirty="0">
                <a:solidFill>
                  <a:prstClr val="black"/>
                </a:solidFill>
                <a:latin typeface="Monaco" pitchFamily="2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Monaco" pitchFamily="2" charset="0"/>
              </a:rPr>
              <a:t>new</a:t>
            </a:r>
            <a:r>
              <a:rPr lang="en-US" sz="2400" dirty="0">
                <a:solidFill>
                  <a:prstClr val="black"/>
                </a:solidFill>
                <a:latin typeface="Monaco" pitchFamily="2" charset="0"/>
              </a:rPr>
              <a:t> </a:t>
            </a:r>
            <a:r>
              <a:rPr lang="en-US" sz="2400" dirty="0" err="1">
                <a:solidFill>
                  <a:srgbClr val="2B91AF"/>
                </a:solidFill>
                <a:latin typeface="Monaco" pitchFamily="2" charset="0"/>
              </a:rPr>
              <a:t>DonatePage</a:t>
            </a:r>
            <a:r>
              <a:rPr lang="en-US" sz="2400" dirty="0">
                <a:solidFill>
                  <a:prstClr val="black"/>
                </a:solidFill>
                <a:latin typeface="Monaco" pitchFamily="2" charset="0"/>
              </a:rPr>
              <a:t>(); }</a:t>
            </a:r>
          </a:p>
          <a:p>
            <a:r>
              <a:rPr lang="ru-RU" sz="2400" dirty="0">
                <a:solidFill>
                  <a:prstClr val="black"/>
                </a:solidFill>
                <a:latin typeface="DejaVu Sans Mono"/>
              </a:rPr>
              <a:t>    }</a:t>
            </a:r>
          </a:p>
          <a:p>
            <a:endParaRPr lang="ru-RU" sz="2400" dirty="0">
              <a:solidFill>
                <a:prstClr val="black"/>
              </a:solidFill>
              <a:latin typeface="DejaVu Sans Mono"/>
            </a:endParaRPr>
          </a:p>
          <a:p>
            <a:r>
              <a:rPr lang="ru-RU" sz="2400" dirty="0" smtClean="0">
                <a:solidFill>
                  <a:prstClr val="black"/>
                </a:solidFill>
                <a:latin typeface="DejaVu Sans Mono"/>
              </a:rPr>
              <a:t>}</a:t>
            </a:r>
            <a:endParaRPr lang="ru-RU" sz="2400" dirty="0">
              <a:solidFill>
                <a:prstClr val="black"/>
              </a:solidFill>
              <a:latin typeface="DejaVu Sans Mono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683568" y="2276872"/>
            <a:ext cx="6552728" cy="1728192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15509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Новая структура проекта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Object</a:t>
            </a:r>
            <a:endParaRPr lang="ru-RU" dirty="0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 smtClean="0"/>
              <a:t>Static</a:t>
            </a:r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28</a:t>
            </a:fld>
            <a:endParaRPr lang="ru-RU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0" y="2552700"/>
            <a:ext cx="4027897" cy="29645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4293096"/>
            <a:ext cx="3153725" cy="13466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Равно 7"/>
          <p:cNvSpPr/>
          <p:nvPr/>
        </p:nvSpPr>
        <p:spPr>
          <a:xfrm>
            <a:off x="3451323" y="4843916"/>
            <a:ext cx="2272805" cy="795812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9" name="Левая фигурная скобка 8"/>
          <p:cNvSpPr/>
          <p:nvPr/>
        </p:nvSpPr>
        <p:spPr>
          <a:xfrm>
            <a:off x="755576" y="3212976"/>
            <a:ext cx="432048" cy="1296144"/>
          </a:xfrm>
          <a:prstGeom prst="leftBrac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Стрелка вправо 9"/>
          <p:cNvSpPr/>
          <p:nvPr/>
        </p:nvSpPr>
        <p:spPr>
          <a:xfrm flipH="1">
            <a:off x="3980921" y="3191433"/>
            <a:ext cx="519781" cy="216024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35564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AbstractPageBase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29</a:t>
            </a:fld>
            <a:endParaRPr lang="ru-RU"/>
          </a:p>
        </p:txBody>
      </p:sp>
      <p:sp>
        <p:nvSpPr>
          <p:cNvPr id="4" name="Прямоугольник 3"/>
          <p:cNvSpPr/>
          <p:nvPr/>
        </p:nvSpPr>
        <p:spPr>
          <a:xfrm>
            <a:off x="323528" y="1997839"/>
            <a:ext cx="7704856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latin typeface="Monaco" pitchFamily="2" charset="0"/>
              </a:rPr>
              <a:t>public</a:t>
            </a:r>
            <a:r>
              <a:rPr lang="en-US" sz="2400" dirty="0">
                <a:solidFill>
                  <a:prstClr val="black"/>
                </a:solidFill>
                <a:latin typeface="Monaco" pitchFamily="2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Monaco" pitchFamily="2" charset="0"/>
              </a:rPr>
              <a:t>abstract</a:t>
            </a:r>
            <a:r>
              <a:rPr lang="en-US" sz="2400" dirty="0">
                <a:solidFill>
                  <a:prstClr val="black"/>
                </a:solidFill>
                <a:latin typeface="Monaco" pitchFamily="2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Monaco" pitchFamily="2" charset="0"/>
              </a:rPr>
              <a:t>class</a:t>
            </a:r>
            <a:r>
              <a:rPr lang="en-US" sz="2400" dirty="0">
                <a:solidFill>
                  <a:prstClr val="black"/>
                </a:solidFill>
                <a:latin typeface="Monaco" pitchFamily="2" charset="0"/>
              </a:rPr>
              <a:t> </a:t>
            </a:r>
            <a:r>
              <a:rPr lang="en-US" sz="2400" dirty="0" err="1">
                <a:solidFill>
                  <a:srgbClr val="2B91AF"/>
                </a:solidFill>
                <a:latin typeface="Monaco" pitchFamily="2" charset="0"/>
              </a:rPr>
              <a:t>AbstractPageBase</a:t>
            </a:r>
            <a:endParaRPr lang="en-US" sz="2400" dirty="0">
              <a:solidFill>
                <a:srgbClr val="2B91AF"/>
              </a:solidFill>
              <a:latin typeface="Monaco" pitchFamily="2" charset="0"/>
            </a:endParaRPr>
          </a:p>
          <a:p>
            <a:r>
              <a:rPr lang="ru-RU" sz="2400" dirty="0">
                <a:solidFill>
                  <a:prstClr val="black"/>
                </a:solidFill>
                <a:latin typeface="DejaVu Sans Mono"/>
              </a:rPr>
              <a:t>{</a:t>
            </a:r>
          </a:p>
          <a:p>
            <a:r>
              <a:rPr lang="en-US" sz="2400" dirty="0">
                <a:solidFill>
                  <a:prstClr val="black"/>
                </a:solidFill>
                <a:latin typeface="Monaco" pitchFamily="2" charset="0"/>
              </a:rPr>
              <a:t>    </a:t>
            </a:r>
            <a:r>
              <a:rPr lang="en-US" sz="2400" dirty="0">
                <a:solidFill>
                  <a:srgbClr val="0000FF"/>
                </a:solidFill>
                <a:latin typeface="Monaco" pitchFamily="2" charset="0"/>
              </a:rPr>
              <a:t>public</a:t>
            </a:r>
            <a:r>
              <a:rPr lang="en-US" sz="2400" dirty="0">
                <a:solidFill>
                  <a:prstClr val="black"/>
                </a:solidFill>
                <a:latin typeface="Monaco" pitchFamily="2" charset="0"/>
              </a:rPr>
              <a:t>  </a:t>
            </a:r>
            <a:r>
              <a:rPr lang="en-US" sz="2400" dirty="0" err="1">
                <a:solidFill>
                  <a:srgbClr val="2B91AF"/>
                </a:solidFill>
                <a:latin typeface="Monaco" pitchFamily="2" charset="0"/>
              </a:rPr>
              <a:t>RemoteWebDriver</a:t>
            </a:r>
            <a:r>
              <a:rPr lang="en-US" sz="2400" dirty="0">
                <a:solidFill>
                  <a:prstClr val="black"/>
                </a:solidFill>
                <a:latin typeface="Monaco" pitchFamily="2" charset="0"/>
              </a:rPr>
              <a:t> Driver</a:t>
            </a:r>
          </a:p>
          <a:p>
            <a:r>
              <a:rPr lang="ru-RU" sz="2400" dirty="0">
                <a:solidFill>
                  <a:prstClr val="black"/>
                </a:solidFill>
                <a:latin typeface="DejaVu Sans Mono"/>
              </a:rPr>
              <a:t>    {</a:t>
            </a:r>
          </a:p>
          <a:p>
            <a:r>
              <a:rPr lang="en-US" sz="2400" dirty="0">
                <a:solidFill>
                  <a:prstClr val="black"/>
                </a:solidFill>
                <a:latin typeface="Monaco" pitchFamily="2" charset="0"/>
              </a:rPr>
              <a:t>        </a:t>
            </a:r>
            <a:r>
              <a:rPr lang="en-US" sz="2400" dirty="0">
                <a:solidFill>
                  <a:srgbClr val="0000FF"/>
                </a:solidFill>
                <a:latin typeface="Monaco" pitchFamily="2" charset="0"/>
              </a:rPr>
              <a:t>get</a:t>
            </a:r>
            <a:r>
              <a:rPr lang="en-US" sz="2400" dirty="0">
                <a:solidFill>
                  <a:prstClr val="black"/>
                </a:solidFill>
                <a:latin typeface="Monaco" pitchFamily="2" charset="0"/>
              </a:rPr>
              <a:t> { </a:t>
            </a:r>
            <a:r>
              <a:rPr lang="en-US" sz="2400" dirty="0">
                <a:solidFill>
                  <a:srgbClr val="0000FF"/>
                </a:solidFill>
                <a:latin typeface="Monaco" pitchFamily="2" charset="0"/>
              </a:rPr>
              <a:t>return</a:t>
            </a:r>
            <a:r>
              <a:rPr lang="en-US" sz="2400" dirty="0">
                <a:solidFill>
                  <a:prstClr val="black"/>
                </a:solidFill>
                <a:latin typeface="Monaco" pitchFamily="2" charset="0"/>
              </a:rPr>
              <a:t> </a:t>
            </a:r>
            <a:r>
              <a:rPr lang="en-US" sz="2400" dirty="0" err="1">
                <a:solidFill>
                  <a:srgbClr val="2B91AF"/>
                </a:solidFill>
                <a:latin typeface="Monaco" pitchFamily="2" charset="0"/>
              </a:rPr>
              <a:t>WebBrowser</a:t>
            </a:r>
            <a:r>
              <a:rPr lang="en-US" sz="2400" dirty="0" err="1">
                <a:solidFill>
                  <a:prstClr val="black"/>
                </a:solidFill>
                <a:latin typeface="Monaco" pitchFamily="2" charset="0"/>
              </a:rPr>
              <a:t>.Driver</a:t>
            </a:r>
            <a:r>
              <a:rPr lang="en-US" sz="2400" dirty="0">
                <a:solidFill>
                  <a:prstClr val="black"/>
                </a:solidFill>
                <a:latin typeface="Monaco" pitchFamily="2" charset="0"/>
              </a:rPr>
              <a:t>; }</a:t>
            </a:r>
          </a:p>
          <a:p>
            <a:r>
              <a:rPr lang="ru-RU" sz="2400" dirty="0">
                <a:solidFill>
                  <a:prstClr val="black"/>
                </a:solidFill>
                <a:latin typeface="DejaVu Sans Mono"/>
              </a:rPr>
              <a:t>    }</a:t>
            </a:r>
          </a:p>
          <a:p>
            <a:r>
              <a:rPr lang="ru-RU" sz="2400" dirty="0">
                <a:solidFill>
                  <a:prstClr val="black"/>
                </a:solidFill>
                <a:latin typeface="DejaVu Sans Mono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585935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1"/>
            <a:ext cx="27718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5" r="25756" b="4457"/>
          <a:stretch/>
        </p:blipFill>
        <p:spPr bwMode="auto">
          <a:xfrm>
            <a:off x="534825" y="0"/>
            <a:ext cx="8609176" cy="6858000"/>
          </a:xfrm>
          <a:prstGeom prst="rect">
            <a:avLst/>
          </a:prstGeom>
          <a:noFill/>
          <a:ln w="9525">
            <a:solidFill>
              <a:schemeClr val="tx2">
                <a:lumMod val="7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3</a:t>
            </a:fld>
            <a:endParaRPr lang="ru-RU"/>
          </a:p>
        </p:txBody>
      </p:sp>
      <p:sp>
        <p:nvSpPr>
          <p:cNvPr id="4" name="Скругленный прямоугольник 3"/>
          <p:cNvSpPr/>
          <p:nvPr/>
        </p:nvSpPr>
        <p:spPr>
          <a:xfrm>
            <a:off x="72008" y="51661"/>
            <a:ext cx="7236296" cy="6761715"/>
          </a:xfrm>
          <a:prstGeom prst="roundRect">
            <a:avLst>
              <a:gd name="adj" fmla="val 3980"/>
            </a:avLst>
          </a:prstGeom>
          <a:solidFill>
            <a:srgbClr val="1D1D1D">
              <a:alpha val="94902"/>
            </a:srgb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ru-RU" sz="3200" b="1" dirty="0" err="1" smtClean="0"/>
              <a:t>Аджендиум</a:t>
            </a:r>
            <a:r>
              <a:rPr lang="ru-RU" sz="3200" b="1" dirty="0" smtClean="0"/>
              <a:t>… </a:t>
            </a:r>
            <a:r>
              <a:rPr lang="en-US" sz="3200" b="1" dirty="0" smtClean="0"/>
              <a:t>		           </a:t>
            </a:r>
            <a:r>
              <a:rPr lang="en-US" sz="3200" b="1" dirty="0" smtClean="0">
                <a:solidFill>
                  <a:srgbClr val="008000"/>
                </a:solidFill>
              </a:rPr>
              <a:t>[OK]</a:t>
            </a:r>
            <a:endParaRPr lang="ru-RU" sz="3200" b="1" dirty="0" smtClean="0">
              <a:solidFill>
                <a:srgbClr val="008000"/>
              </a:solidFill>
            </a:endParaRPr>
          </a:p>
          <a:p>
            <a:r>
              <a:rPr lang="en-US" b="1" dirty="0" smtClean="0"/>
              <a:t>=================================================</a:t>
            </a:r>
            <a:endParaRPr lang="ru-RU" b="1" dirty="0"/>
          </a:p>
          <a:p>
            <a:endParaRPr lang="en-US" b="1" dirty="0" smtClean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ru-RU" sz="2000" b="1" dirty="0" smtClean="0"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Вам не нужен </a:t>
            </a:r>
            <a:r>
              <a:rPr lang="en-US" sz="2000" b="1" dirty="0" err="1" smtClean="0"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PageObject</a:t>
            </a:r>
            <a:endParaRPr lang="en-US" sz="2000" b="1" dirty="0" smtClean="0">
              <a:solidFill>
                <a:schemeClr val="tx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ru-RU" sz="2000" b="1" dirty="0" smtClean="0"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Вам нужен </a:t>
            </a:r>
            <a:r>
              <a:rPr lang="en-US" sz="2000" b="1" dirty="0" err="1" smtClean="0"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PageObject</a:t>
            </a:r>
            <a:endParaRPr lang="en-US" sz="2000" b="1" dirty="0" smtClean="0">
              <a:solidFill>
                <a:schemeClr val="tx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2000" b="1" dirty="0" err="1" smtClean="0"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PageObject</a:t>
            </a:r>
            <a:r>
              <a:rPr lang="en-US" sz="20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000" b="1" dirty="0"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– </a:t>
            </a:r>
            <a:r>
              <a:rPr lang="ru-RU" sz="2000" b="1" dirty="0"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это паттерн, шаблон… </a:t>
            </a:r>
            <a:r>
              <a:rPr lang="ru-RU" sz="20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ИДЕЯ!</a:t>
            </a:r>
            <a:endParaRPr lang="en-US" sz="2000" b="1" dirty="0" smtClean="0">
              <a:solidFill>
                <a:schemeClr val="accent6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ru-RU" sz="20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Статический </a:t>
            </a:r>
            <a:r>
              <a:rPr lang="en-US" sz="2000" b="1" dirty="0" err="1" smtClean="0"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PageObject</a:t>
            </a:r>
            <a:endParaRPr lang="en-US" sz="2000" b="1" dirty="0" smtClean="0">
              <a:solidFill>
                <a:schemeClr val="accent6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ru-RU" sz="20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Динамический </a:t>
            </a:r>
            <a:r>
              <a:rPr lang="en-US" sz="2000" b="1" dirty="0" err="1"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PageObject</a:t>
            </a:r>
            <a:endParaRPr lang="en-US" sz="2000" b="1" dirty="0">
              <a:solidFill>
                <a:schemeClr val="accent6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ru-RU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 пределами:</a:t>
            </a:r>
          </a:p>
          <a:p>
            <a:pPr marL="800100" lvl="1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ru-RU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Паттерн «</a:t>
            </a:r>
            <a:r>
              <a:rPr lang="ru-RU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Цепочка ответственности</a:t>
            </a:r>
            <a:r>
              <a:rPr lang="ru-RU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» </a:t>
            </a:r>
            <a:r>
              <a:rPr 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ru-RU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 </a:t>
            </a:r>
            <a:r>
              <a:rPr lang="ru-RU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Invoke()</a:t>
            </a:r>
          </a:p>
          <a:p>
            <a:pPr marL="800100" lvl="1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ru-RU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Интерфейс </a:t>
            </a:r>
            <a:r>
              <a:rPr lang="en-US" sz="20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IHaveExpectedControls</a:t>
            </a:r>
            <a:endParaRPr lang="en-US" sz="20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800100" lvl="1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ru-RU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Наследование в тестах</a:t>
            </a:r>
          </a:p>
          <a:p>
            <a:endParaRPr lang="ru-RU" b="1" dirty="0" smtClean="0"/>
          </a:p>
          <a:p>
            <a:endParaRPr lang="ru-RU" b="1" dirty="0"/>
          </a:p>
        </p:txBody>
      </p:sp>
    </p:spTree>
    <p:extLst>
      <p:ext uri="{BB962C8B-B14F-4D97-AF65-F5344CB8AC3E}">
        <p14:creationId xmlns:p14="http://schemas.microsoft.com/office/powerpoint/2010/main" val="889970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PaymentResultPage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30</a:t>
            </a:fld>
            <a:endParaRPr lang="ru-RU"/>
          </a:p>
        </p:txBody>
      </p:sp>
      <p:sp>
        <p:nvSpPr>
          <p:cNvPr id="4" name="Прямоугольник 3"/>
          <p:cNvSpPr/>
          <p:nvPr/>
        </p:nvSpPr>
        <p:spPr>
          <a:xfrm>
            <a:off x="251520" y="1556792"/>
            <a:ext cx="8784976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Monaco" pitchFamily="2" charset="0"/>
              </a:rPr>
              <a:t>public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Monaco" pitchFamily="2" charset="0"/>
              </a:rPr>
              <a:t>class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latin typeface="Monaco" pitchFamily="2" charset="0"/>
              </a:rPr>
              <a:t>PaymentResultPage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 : </a:t>
            </a:r>
            <a:r>
              <a:rPr lang="en-US" dirty="0" err="1">
                <a:solidFill>
                  <a:srgbClr val="2B91AF"/>
                </a:solidFill>
                <a:latin typeface="Monaco" pitchFamily="2" charset="0"/>
              </a:rPr>
              <a:t>AbstractPageBase</a:t>
            </a:r>
            <a:endParaRPr lang="en-US" dirty="0">
              <a:solidFill>
                <a:srgbClr val="2B91AF"/>
              </a:solidFill>
              <a:latin typeface="Monaco" pitchFamily="2" charset="0"/>
            </a:endParaRPr>
          </a:p>
          <a:p>
            <a:r>
              <a:rPr lang="ru-RU" dirty="0">
                <a:solidFill>
                  <a:prstClr val="black"/>
                </a:solidFill>
                <a:latin typeface="DejaVu Sans Mono"/>
              </a:rPr>
              <a:t>{</a:t>
            </a:r>
          </a:p>
          <a:p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    </a:t>
            </a:r>
            <a:r>
              <a:rPr lang="en-US" dirty="0">
                <a:solidFill>
                  <a:srgbClr val="0000FF"/>
                </a:solidFill>
                <a:latin typeface="Monaco" pitchFamily="2" charset="0"/>
              </a:rPr>
              <a:t>public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Monaco" pitchFamily="2" charset="0"/>
              </a:rPr>
              <a:t>void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 </a:t>
            </a:r>
            <a:r>
              <a:rPr lang="en-US" dirty="0" err="1">
                <a:solidFill>
                  <a:prstClr val="black"/>
                </a:solidFill>
                <a:latin typeface="Monaco" pitchFamily="2" charset="0"/>
              </a:rPr>
              <a:t>WaitUntilExists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()</a:t>
            </a:r>
          </a:p>
          <a:p>
            <a:r>
              <a:rPr lang="ru-RU" dirty="0">
                <a:solidFill>
                  <a:prstClr val="black"/>
                </a:solidFill>
                <a:latin typeface="DejaVu Sans Mono"/>
              </a:rPr>
              <a:t>    {</a:t>
            </a:r>
          </a:p>
          <a:p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        </a:t>
            </a:r>
            <a:r>
              <a:rPr lang="en-US" dirty="0" err="1">
                <a:solidFill>
                  <a:srgbClr val="2B91AF"/>
                </a:solidFill>
                <a:latin typeface="Monaco" pitchFamily="2" charset="0"/>
              </a:rPr>
              <a:t>WebDriverWait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 wait = </a:t>
            </a:r>
            <a:r>
              <a:rPr lang="en-US" dirty="0">
                <a:solidFill>
                  <a:srgbClr val="0000FF"/>
                </a:solidFill>
                <a:latin typeface="Monaco" pitchFamily="2" charset="0"/>
              </a:rPr>
              <a:t>new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latin typeface="Monaco" pitchFamily="2" charset="0"/>
              </a:rPr>
              <a:t>WebDriverWait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(Driver</a:t>
            </a:r>
            <a:r>
              <a:rPr lang="en-US" dirty="0" smtClean="0">
                <a:solidFill>
                  <a:prstClr val="black"/>
                </a:solidFill>
                <a:latin typeface="Monaco" pitchFamily="2" charset="0"/>
              </a:rPr>
              <a:t>,</a:t>
            </a:r>
          </a:p>
          <a:p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 </a:t>
            </a:r>
            <a:r>
              <a:rPr lang="en-US" dirty="0" smtClean="0">
                <a:solidFill>
                  <a:prstClr val="black"/>
                </a:solidFill>
                <a:latin typeface="Monaco" pitchFamily="2" charset="0"/>
              </a:rPr>
              <a:t>                               </a:t>
            </a:r>
            <a:r>
              <a:rPr lang="en-US" dirty="0" err="1">
                <a:solidFill>
                  <a:srgbClr val="2B91AF"/>
                </a:solidFill>
                <a:latin typeface="Monaco" pitchFamily="2" charset="0"/>
              </a:rPr>
              <a:t>TimeSpan</a:t>
            </a:r>
            <a:r>
              <a:rPr lang="en-US" dirty="0" err="1">
                <a:solidFill>
                  <a:prstClr val="black"/>
                </a:solidFill>
                <a:latin typeface="Monaco" pitchFamily="2" charset="0"/>
              </a:rPr>
              <a:t>.FromSeconds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(30));</a:t>
            </a:r>
          </a:p>
          <a:p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        </a:t>
            </a:r>
            <a:r>
              <a:rPr lang="en-US" dirty="0" err="1">
                <a:solidFill>
                  <a:prstClr val="black"/>
                </a:solidFill>
                <a:latin typeface="Monaco" pitchFamily="2" charset="0"/>
              </a:rPr>
              <a:t>wait.Until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(</a:t>
            </a:r>
            <a:r>
              <a:rPr lang="en-US" dirty="0" err="1">
                <a:solidFill>
                  <a:srgbClr val="2B91AF"/>
                </a:solidFill>
                <a:latin typeface="Monaco" pitchFamily="2" charset="0"/>
              </a:rPr>
              <a:t>ExpectedConditions</a:t>
            </a:r>
            <a:r>
              <a:rPr lang="en-US" dirty="0" err="1">
                <a:solidFill>
                  <a:prstClr val="black"/>
                </a:solidFill>
                <a:latin typeface="Monaco" pitchFamily="2" charset="0"/>
              </a:rPr>
              <a:t>.TitleContains</a:t>
            </a:r>
            <a:r>
              <a:rPr lang="en-US" dirty="0" smtClean="0">
                <a:solidFill>
                  <a:prstClr val="black"/>
                </a:solidFill>
                <a:latin typeface="Monaco" pitchFamily="2" charset="0"/>
              </a:rPr>
              <a:t>(</a:t>
            </a:r>
          </a:p>
          <a:p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 </a:t>
            </a:r>
            <a:r>
              <a:rPr lang="en-US" dirty="0" smtClean="0">
                <a:solidFill>
                  <a:prstClr val="black"/>
                </a:solidFill>
                <a:latin typeface="Monaco" pitchFamily="2" charset="0"/>
              </a:rPr>
              <a:t>                  </a:t>
            </a:r>
            <a:r>
              <a:rPr lang="en-US" dirty="0" smtClean="0">
                <a:solidFill>
                  <a:srgbClr val="A31515"/>
                </a:solidFill>
                <a:latin typeface="Monaco" pitchFamily="2" charset="0"/>
              </a:rPr>
              <a:t>@"</a:t>
            </a:r>
            <a:r>
              <a:rPr lang="en-US" dirty="0">
                <a:solidFill>
                  <a:srgbClr val="A31515"/>
                </a:solidFill>
                <a:latin typeface="Monaco" pitchFamily="2" charset="0"/>
              </a:rPr>
              <a:t>Donate-error - Payments"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));</a:t>
            </a:r>
          </a:p>
          <a:p>
            <a:r>
              <a:rPr lang="ru-RU" dirty="0">
                <a:solidFill>
                  <a:prstClr val="black"/>
                </a:solidFill>
                <a:latin typeface="DejaVu Sans Mono"/>
              </a:rPr>
              <a:t>    }</a:t>
            </a:r>
          </a:p>
          <a:p>
            <a:endParaRPr lang="ru-RU" dirty="0">
              <a:solidFill>
                <a:prstClr val="black"/>
              </a:solidFill>
              <a:latin typeface="DejaVu Sans Mono"/>
            </a:endParaRPr>
          </a:p>
          <a:p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    </a:t>
            </a:r>
            <a:r>
              <a:rPr lang="en-US" dirty="0">
                <a:solidFill>
                  <a:srgbClr val="0000FF"/>
                </a:solidFill>
                <a:latin typeface="Monaco" pitchFamily="2" charset="0"/>
              </a:rPr>
              <a:t>public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Monaco" pitchFamily="2" charset="0"/>
              </a:rPr>
              <a:t>string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 </a:t>
            </a:r>
            <a:r>
              <a:rPr lang="en-US" dirty="0" err="1">
                <a:solidFill>
                  <a:prstClr val="black"/>
                </a:solidFill>
                <a:latin typeface="Monaco" pitchFamily="2" charset="0"/>
              </a:rPr>
              <a:t>GetResultHeaderText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()</a:t>
            </a:r>
          </a:p>
          <a:p>
            <a:r>
              <a:rPr lang="ru-RU" dirty="0">
                <a:solidFill>
                  <a:prstClr val="black"/>
                </a:solidFill>
                <a:latin typeface="DejaVu Sans Mono"/>
              </a:rPr>
              <a:t>    {</a:t>
            </a:r>
          </a:p>
          <a:p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        </a:t>
            </a:r>
            <a:r>
              <a:rPr lang="en-US" dirty="0" err="1">
                <a:solidFill>
                  <a:srgbClr val="0000FF"/>
                </a:solidFill>
                <a:latin typeface="Monaco" pitchFamily="2" charset="0"/>
              </a:rPr>
              <a:t>var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 </a:t>
            </a:r>
            <a:r>
              <a:rPr lang="en-US" dirty="0" err="1">
                <a:solidFill>
                  <a:prstClr val="black"/>
                </a:solidFill>
                <a:latin typeface="Monaco" pitchFamily="2" charset="0"/>
              </a:rPr>
              <a:t>lblFirstHeader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 = Driver</a:t>
            </a:r>
            <a:r>
              <a:rPr lang="en-US" dirty="0" smtClean="0">
                <a:solidFill>
                  <a:prstClr val="black"/>
                </a:solidFill>
                <a:latin typeface="Monaco" pitchFamily="2" charset="0"/>
              </a:rPr>
              <a:t>.</a:t>
            </a:r>
          </a:p>
          <a:p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 </a:t>
            </a:r>
            <a:r>
              <a:rPr lang="en-US" dirty="0" smtClean="0">
                <a:solidFill>
                  <a:prstClr val="black"/>
                </a:solidFill>
                <a:latin typeface="Monaco" pitchFamily="2" charset="0"/>
              </a:rPr>
              <a:t>                            </a:t>
            </a:r>
            <a:r>
              <a:rPr lang="en-US" dirty="0" err="1" smtClean="0">
                <a:solidFill>
                  <a:prstClr val="black"/>
                </a:solidFill>
                <a:latin typeface="Monaco" pitchFamily="2" charset="0"/>
              </a:rPr>
              <a:t>FindElementById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(</a:t>
            </a:r>
            <a:r>
              <a:rPr lang="en-US" dirty="0">
                <a:solidFill>
                  <a:srgbClr val="A31515"/>
                </a:solidFill>
                <a:latin typeface="Monaco" pitchFamily="2" charset="0"/>
              </a:rPr>
              <a:t>@"</a:t>
            </a:r>
            <a:r>
              <a:rPr lang="en-US" dirty="0" err="1">
                <a:solidFill>
                  <a:srgbClr val="A31515"/>
                </a:solidFill>
                <a:latin typeface="Monaco" pitchFamily="2" charset="0"/>
              </a:rPr>
              <a:t>firstHeading</a:t>
            </a:r>
            <a:r>
              <a:rPr lang="en-US" dirty="0">
                <a:solidFill>
                  <a:srgbClr val="A31515"/>
                </a:solidFill>
                <a:latin typeface="Monaco" pitchFamily="2" charset="0"/>
              </a:rPr>
              <a:t>"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);</a:t>
            </a:r>
          </a:p>
          <a:p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        </a:t>
            </a:r>
            <a:r>
              <a:rPr lang="en-US" dirty="0">
                <a:solidFill>
                  <a:srgbClr val="0000FF"/>
                </a:solidFill>
                <a:latin typeface="Monaco" pitchFamily="2" charset="0"/>
              </a:rPr>
              <a:t>return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 </a:t>
            </a:r>
            <a:r>
              <a:rPr lang="en-US" dirty="0" err="1">
                <a:solidFill>
                  <a:prstClr val="black"/>
                </a:solidFill>
                <a:latin typeface="Monaco" pitchFamily="2" charset="0"/>
              </a:rPr>
              <a:t>lblFirstHeader.Text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;</a:t>
            </a:r>
          </a:p>
          <a:p>
            <a:r>
              <a:rPr lang="ru-RU" dirty="0">
                <a:solidFill>
                  <a:prstClr val="black"/>
                </a:solidFill>
                <a:latin typeface="DejaVu Sans Mono"/>
              </a:rPr>
              <a:t>    }</a:t>
            </a:r>
          </a:p>
          <a:p>
            <a:r>
              <a:rPr lang="ru-RU" dirty="0">
                <a:solidFill>
                  <a:prstClr val="black"/>
                </a:solidFill>
                <a:latin typeface="DejaVu Sans Mono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981715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Changelog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31</a:t>
            </a:fld>
            <a:endParaRPr lang="ru-RU"/>
          </a:p>
        </p:txBody>
      </p:sp>
      <p:sp>
        <p:nvSpPr>
          <p:cNvPr id="4" name="Объект 2"/>
          <p:cNvSpPr txBox="1">
            <a:spLocks/>
          </p:cNvSpPr>
          <p:nvPr/>
        </p:nvSpPr>
        <p:spPr>
          <a:xfrm>
            <a:off x="457200" y="1772816"/>
            <a:ext cx="8229600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800" dirty="0" smtClean="0"/>
              <a:t>Появился </a:t>
            </a:r>
            <a:r>
              <a:rPr lang="ru-RU" sz="2800" b="1" dirty="0" smtClean="0"/>
              <a:t>базовый класс</a:t>
            </a:r>
            <a:r>
              <a:rPr lang="ru-RU" sz="2800" dirty="0" smtClean="0"/>
              <a:t> </a:t>
            </a:r>
            <a:r>
              <a:rPr lang="en-US" sz="2800" dirty="0" err="1" smtClean="0"/>
              <a:t>AbstractPageBase</a:t>
            </a:r>
            <a:endParaRPr lang="ru-RU" sz="2800" dirty="0" smtClean="0"/>
          </a:p>
          <a:p>
            <a:r>
              <a:rPr lang="ru-RU" sz="2800" dirty="0" smtClean="0"/>
              <a:t>Из</a:t>
            </a:r>
            <a:r>
              <a:rPr lang="ru-RU" sz="2800" b="1" dirty="0" smtClean="0">
                <a:solidFill>
                  <a:srgbClr val="2B91AF"/>
                </a:solidFill>
                <a:latin typeface="Monaco" pitchFamily="2" charset="0"/>
              </a:rPr>
              <a:t> </a:t>
            </a:r>
            <a:r>
              <a:rPr lang="en-US" sz="2800" b="1" dirty="0" err="1" smtClean="0">
                <a:solidFill>
                  <a:srgbClr val="2B91AF"/>
                </a:solidFill>
                <a:latin typeface="Monaco" pitchFamily="2" charset="0"/>
              </a:rPr>
              <a:t>MyPages</a:t>
            </a:r>
            <a:r>
              <a:rPr lang="en-US" sz="2800" b="1" dirty="0" smtClean="0">
                <a:solidFill>
                  <a:srgbClr val="2B91AF"/>
                </a:solidFill>
                <a:latin typeface="Monaco" pitchFamily="2" charset="0"/>
              </a:rPr>
              <a:t>.</a:t>
            </a:r>
            <a:r>
              <a:rPr lang="ru-RU" sz="2800" b="1" dirty="0" smtClean="0">
                <a:solidFill>
                  <a:srgbClr val="2B91AF"/>
                </a:solidFill>
                <a:latin typeface="Monaco" pitchFamily="2" charset="0"/>
              </a:rPr>
              <a:t>* </a:t>
            </a:r>
            <a:r>
              <a:rPr lang="ru-RU" sz="2800" dirty="0" smtClean="0"/>
              <a:t>можно </a:t>
            </a:r>
            <a:r>
              <a:rPr lang="ru-RU" sz="2800" b="1" dirty="0" smtClean="0"/>
              <a:t>по-прежнему получить любую страницу</a:t>
            </a:r>
            <a:endParaRPr lang="en-US" sz="2800" b="1" dirty="0">
              <a:solidFill>
                <a:srgbClr val="2B91AF"/>
              </a:solidFill>
              <a:latin typeface="Monaco" pitchFamily="2" charset="0"/>
            </a:endParaRPr>
          </a:p>
          <a:p>
            <a:r>
              <a:rPr lang="ru-RU" sz="2800" dirty="0" smtClean="0"/>
              <a:t>Декларация страниц была вынесена из </a:t>
            </a:r>
            <a:r>
              <a:rPr lang="en-US" sz="2800" b="1" dirty="0" err="1" smtClean="0">
                <a:solidFill>
                  <a:srgbClr val="2B91AF"/>
                </a:solidFill>
                <a:latin typeface="Monaco" pitchFamily="2" charset="0"/>
              </a:rPr>
              <a:t>MyPages</a:t>
            </a:r>
            <a:r>
              <a:rPr lang="ru-RU" sz="2800" b="1" dirty="0" smtClean="0">
                <a:solidFill>
                  <a:srgbClr val="2B91AF"/>
                </a:solidFill>
                <a:latin typeface="Monaco" pitchFamily="2" charset="0"/>
              </a:rPr>
              <a:t> </a:t>
            </a:r>
            <a:r>
              <a:rPr lang="ru-RU" sz="2800" dirty="0" smtClean="0"/>
              <a:t>в отдельные файлы</a:t>
            </a:r>
          </a:p>
          <a:p>
            <a:r>
              <a:rPr lang="ru-RU" sz="2800" dirty="0" smtClean="0"/>
              <a:t>Мы лишились ограничений статических классов</a:t>
            </a:r>
          </a:p>
          <a:p>
            <a:r>
              <a:rPr lang="ru-RU" sz="2800" b="1" dirty="0" smtClean="0"/>
              <a:t>ТЕПЕРЬ НАС НЕ ОСТАНОВИТЬ!</a:t>
            </a:r>
            <a:endParaRPr lang="ru-RU" sz="2800" b="1" dirty="0"/>
          </a:p>
        </p:txBody>
      </p:sp>
    </p:spTree>
    <p:extLst>
      <p:ext uri="{BB962C8B-B14F-4D97-AF65-F5344CB8AC3E}">
        <p14:creationId xmlns:p14="http://schemas.microsoft.com/office/powerpoint/2010/main" val="1724328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Статический</a:t>
            </a:r>
            <a:r>
              <a:rPr lang="en-US" dirty="0" smtClean="0"/>
              <a:t>/</a:t>
            </a:r>
            <a:r>
              <a:rPr lang="ru-RU" dirty="0" smtClean="0"/>
              <a:t>Динамический – разница в перспективах</a:t>
            </a:r>
            <a:endParaRPr lang="ru-RU" dirty="0"/>
          </a:p>
        </p:txBody>
      </p:sp>
      <p:pic>
        <p:nvPicPr>
          <p:cNvPr id="3074" name="Picture 2" descr="File:Terminator-2-judgement-day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84783"/>
            <a:ext cx="4427984" cy="5469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32</a:t>
            </a:fld>
            <a:endParaRPr lang="ru-RU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461"/>
          <a:stretch/>
        </p:blipFill>
        <p:spPr bwMode="auto">
          <a:xfrm>
            <a:off x="4427984" y="1473066"/>
            <a:ext cx="4716016" cy="54808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1254" y="6249506"/>
            <a:ext cx="4396730" cy="7078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ru-RU" sz="4000" b="1" dirty="0" smtClean="0">
                <a:solidFill>
                  <a:schemeClr val="bg1"/>
                </a:solidFill>
              </a:rPr>
              <a:t>Статический</a:t>
            </a:r>
            <a:endParaRPr lang="ru-RU" sz="4000" b="1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435252" y="6249506"/>
            <a:ext cx="4708748" cy="7078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ru-RU" sz="4000" b="1" dirty="0" smtClean="0">
                <a:solidFill>
                  <a:schemeClr val="bg1"/>
                </a:solidFill>
              </a:rPr>
              <a:t>Динамический</a:t>
            </a:r>
            <a:endParaRPr lang="ru-RU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4218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effectLst/>
              </a:rPr>
              <a:t>Паттерны (рецепты) </a:t>
            </a:r>
            <a:r>
              <a:rPr lang="en-US" dirty="0" smtClean="0">
                <a:effectLst/>
              </a:rPr>
              <a:t/>
            </a:r>
            <a:br>
              <a:rPr lang="en-US" dirty="0" smtClean="0">
                <a:effectLst/>
              </a:rPr>
            </a:br>
            <a:r>
              <a:rPr lang="ru-RU" dirty="0" smtClean="0">
                <a:effectLst/>
              </a:rPr>
              <a:t>и </a:t>
            </a:r>
            <a:r>
              <a:rPr lang="ru-RU" dirty="0">
                <a:effectLst/>
              </a:rPr>
              <a:t>Интерфейсы (роли)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33</a:t>
            </a:fld>
            <a:endParaRPr lang="ru-RU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512" y="-99393"/>
            <a:ext cx="9180512" cy="453530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50203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solidFill>
                  <a:schemeClr val="accent6">
                    <a:lumMod val="60000"/>
                    <a:lumOff val="40000"/>
                  </a:schemeClr>
                </a:solidFill>
                <a:effectLst/>
              </a:rPr>
              <a:t>Цепочка </a:t>
            </a:r>
            <a:r>
              <a:rPr lang="ru-RU" dirty="0">
                <a:solidFill>
                  <a:schemeClr val="accent6">
                    <a:lumMod val="60000"/>
                    <a:lumOff val="40000"/>
                  </a:schemeClr>
                </a:solidFill>
                <a:effectLst/>
              </a:rPr>
              <a:t>ответственности </a:t>
            </a:r>
            <a:r>
              <a:rPr lang="ru-RU" dirty="0" smtClean="0">
                <a:solidFill>
                  <a:schemeClr val="accent6">
                    <a:lumMod val="60000"/>
                    <a:lumOff val="40000"/>
                  </a:schemeClr>
                </a:solidFill>
                <a:effectLst/>
              </a:rPr>
              <a:t/>
            </a:r>
            <a:br>
              <a:rPr lang="ru-RU" dirty="0" smtClean="0">
                <a:solidFill>
                  <a:schemeClr val="accent6">
                    <a:lumMod val="60000"/>
                    <a:lumOff val="40000"/>
                  </a:schemeClr>
                </a:solidFill>
                <a:effectLst/>
              </a:rPr>
            </a:br>
            <a:r>
              <a:rPr lang="en-US" dirty="0" smtClean="0">
                <a:effectLst/>
              </a:rPr>
              <a:t>/</a:t>
            </a:r>
            <a:r>
              <a:rPr lang="en-US" dirty="0">
                <a:effectLst/>
              </a:rPr>
              <a:t>Chain of responsibility</a:t>
            </a:r>
            <a:r>
              <a:rPr lang="en-US" dirty="0" smtClean="0">
                <a:effectLst/>
              </a:rPr>
              <a:t>/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34</a:t>
            </a:fld>
            <a:endParaRPr lang="ru-RU"/>
          </a:p>
        </p:txBody>
      </p:sp>
      <p:sp>
        <p:nvSpPr>
          <p:cNvPr id="5" name="TextBox 4"/>
          <p:cNvSpPr txBox="1"/>
          <p:nvPr/>
        </p:nvSpPr>
        <p:spPr>
          <a:xfrm>
            <a:off x="53050" y="476672"/>
            <a:ext cx="9090950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hlinkClick r:id="rId2"/>
              </a:rPr>
              <a:t>http://</a:t>
            </a:r>
            <a:r>
              <a:rPr lang="en-US" sz="1000" dirty="0" smtClean="0">
                <a:hlinkClick r:id="rId2"/>
              </a:rPr>
              <a:t>bash.im/quote/420885</a:t>
            </a:r>
            <a:endParaRPr lang="ru-RU" sz="1000" dirty="0" smtClean="0"/>
          </a:p>
          <a:p>
            <a:endParaRPr lang="ru-RU" sz="2800" dirty="0"/>
          </a:p>
          <a:p>
            <a:r>
              <a:rPr lang="ru-RU" sz="3200" dirty="0" err="1" smtClean="0"/>
              <a:t>xxx</a:t>
            </a:r>
            <a:r>
              <a:rPr lang="ru-RU" sz="3200" dirty="0"/>
              <a:t>: тема письма </a:t>
            </a:r>
            <a:r>
              <a:rPr lang="ru-RU" sz="3200" dirty="0" smtClean="0"/>
              <a:t> в </a:t>
            </a:r>
            <a:r>
              <a:rPr lang="ru-RU" sz="3200" dirty="0"/>
              <a:t>рабочей почте </a:t>
            </a:r>
            <a:r>
              <a:rPr lang="ru-RU" sz="3200" dirty="0" smtClean="0"/>
              <a:t/>
            </a:r>
            <a:br>
              <a:rPr lang="ru-RU" sz="3200" dirty="0" smtClean="0"/>
            </a:br>
            <a:r>
              <a:rPr lang="ru-RU" sz="3200" dirty="0" smtClean="0"/>
              <a:t>        </a:t>
            </a:r>
            <a:r>
              <a:rPr lang="ru-RU" sz="3200" b="1" dirty="0" smtClean="0"/>
              <a:t>" </a:t>
            </a:r>
            <a:r>
              <a:rPr lang="ru-RU" sz="3200" b="1" dirty="0"/>
              <a:t>RE: FW: FW: RE: RE: FW: RE: СРОЧНО!!!!!!"</a:t>
            </a:r>
          </a:p>
          <a:p>
            <a:r>
              <a:rPr lang="ru-RU" sz="3200" dirty="0" smtClean="0"/>
              <a:t/>
            </a:r>
            <a:br>
              <a:rPr lang="ru-RU" sz="3200" dirty="0" smtClean="0"/>
            </a:br>
            <a:r>
              <a:rPr lang="ru-RU" sz="3200" dirty="0" err="1" smtClean="0"/>
              <a:t>yyy</a:t>
            </a:r>
            <a:r>
              <a:rPr lang="ru-RU" sz="3200" dirty="0"/>
              <a:t>: Вот это проблема структурных </a:t>
            </a:r>
            <a:r>
              <a:rPr lang="ru-RU" sz="3200" dirty="0" smtClean="0"/>
              <a:t/>
            </a:r>
            <a:br>
              <a:rPr lang="ru-RU" sz="3200" dirty="0" smtClean="0"/>
            </a:br>
            <a:r>
              <a:rPr lang="ru-RU" sz="3200" dirty="0" smtClean="0"/>
              <a:t>       организаций</a:t>
            </a:r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730916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Chain of Responsibility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35</a:t>
            </a:fld>
            <a:endParaRPr lang="ru-RU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00" y="1509353"/>
            <a:ext cx="2771800" cy="23501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4190" y="1558790"/>
            <a:ext cx="2304256" cy="19537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419" y="1694750"/>
            <a:ext cx="2273743" cy="19794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808" y="4293096"/>
            <a:ext cx="2420053" cy="20519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1946" y="4293096"/>
            <a:ext cx="2400334" cy="22216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Прямая со стрелкой 4"/>
          <p:cNvCxnSpPr>
            <a:stCxn id="1026" idx="1"/>
            <a:endCxn id="1027" idx="3"/>
          </p:cNvCxnSpPr>
          <p:nvPr/>
        </p:nvCxnSpPr>
        <p:spPr>
          <a:xfrm flipH="1" flipV="1">
            <a:off x="5548446" y="2535675"/>
            <a:ext cx="823754" cy="14877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738948" y="1889344"/>
            <a:ext cx="4427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rgbClr val="C00000"/>
                </a:solidFill>
              </a:rPr>
              <a:t>?</a:t>
            </a:r>
            <a:endParaRPr lang="ru-RU" sz="3600" b="1" dirty="0">
              <a:solidFill>
                <a:srgbClr val="C00000"/>
              </a:solidFill>
            </a:endParaRPr>
          </a:p>
        </p:txBody>
      </p:sp>
      <p:cxnSp>
        <p:nvCxnSpPr>
          <p:cNvPr id="12" name="Прямая со стрелкой 11"/>
          <p:cNvCxnSpPr>
            <a:stCxn id="1027" idx="1"/>
          </p:cNvCxnSpPr>
          <p:nvPr/>
        </p:nvCxnSpPr>
        <p:spPr>
          <a:xfrm flipH="1">
            <a:off x="2483768" y="2535675"/>
            <a:ext cx="760422" cy="1524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591920" y="1733994"/>
            <a:ext cx="7008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rgbClr val="C00000"/>
                </a:solidFill>
              </a:rPr>
              <a:t>??</a:t>
            </a:r>
            <a:endParaRPr lang="ru-RU" sz="3600" b="1" dirty="0">
              <a:solidFill>
                <a:srgbClr val="C00000"/>
              </a:solidFill>
            </a:endParaRPr>
          </a:p>
        </p:txBody>
      </p:sp>
      <p:cxnSp>
        <p:nvCxnSpPr>
          <p:cNvPr id="16" name="Прямая со стрелкой 15"/>
          <p:cNvCxnSpPr>
            <a:stCxn id="1028" idx="2"/>
          </p:cNvCxnSpPr>
          <p:nvPr/>
        </p:nvCxnSpPr>
        <p:spPr>
          <a:xfrm>
            <a:off x="1450291" y="3674157"/>
            <a:ext cx="745445" cy="76295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2043487" y="3646765"/>
            <a:ext cx="9589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rgbClr val="C00000"/>
                </a:solidFill>
              </a:rPr>
              <a:t>???</a:t>
            </a:r>
            <a:endParaRPr lang="ru-RU" sz="3600" b="1" dirty="0">
              <a:solidFill>
                <a:srgbClr val="C00000"/>
              </a:solidFill>
            </a:endParaRPr>
          </a:p>
        </p:txBody>
      </p:sp>
      <p:cxnSp>
        <p:nvCxnSpPr>
          <p:cNvPr id="21" name="Прямая со стрелкой 20"/>
          <p:cNvCxnSpPr>
            <a:stCxn id="1029" idx="3"/>
            <a:endCxn id="1030" idx="1"/>
          </p:cNvCxnSpPr>
          <p:nvPr/>
        </p:nvCxnSpPr>
        <p:spPr>
          <a:xfrm>
            <a:off x="3253861" y="5319073"/>
            <a:ext cx="1438085" cy="8485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3635896" y="4672742"/>
            <a:ext cx="12170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rgbClr val="C00000"/>
                </a:solidFill>
              </a:rPr>
              <a:t>????</a:t>
            </a:r>
            <a:endParaRPr lang="ru-RU" sz="3600" b="1" dirty="0">
              <a:solidFill>
                <a:srgbClr val="C0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235062" y="3913892"/>
            <a:ext cx="5032147" cy="52322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ru-RU" sz="2800" b="1" dirty="0" smtClean="0"/>
              <a:t>Цепочка ответственности</a:t>
            </a:r>
            <a:endParaRPr lang="ru-RU" sz="2800" b="1" dirty="0"/>
          </a:p>
        </p:txBody>
      </p:sp>
    </p:spTree>
    <p:extLst>
      <p:ext uri="{BB962C8B-B14F-4D97-AF65-F5344CB8AC3E}">
        <p14:creationId xmlns:p14="http://schemas.microsoft.com/office/powerpoint/2010/main" val="4061346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err="1" smtClean="0"/>
              <a:t>Iinvok</a:t>
            </a:r>
            <a:r>
              <a:rPr lang="en-US" dirty="0" err="1" smtClean="0"/>
              <a:t>able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36</a:t>
            </a:fld>
            <a:endParaRPr lang="ru-RU"/>
          </a:p>
        </p:txBody>
      </p:sp>
      <p:sp>
        <p:nvSpPr>
          <p:cNvPr id="4" name="Прямоугольник 3"/>
          <p:cNvSpPr/>
          <p:nvPr/>
        </p:nvSpPr>
        <p:spPr>
          <a:xfrm>
            <a:off x="323528" y="1844824"/>
            <a:ext cx="8064896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rgbClr val="0000FF"/>
                </a:solidFill>
                <a:latin typeface="Monaco" pitchFamily="2" charset="0"/>
              </a:rPr>
              <a:t>public</a:t>
            </a:r>
            <a:r>
              <a:rPr lang="en-US" sz="3600" dirty="0">
                <a:solidFill>
                  <a:prstClr val="black"/>
                </a:solidFill>
                <a:latin typeface="Monaco" pitchFamily="2" charset="0"/>
              </a:rPr>
              <a:t> </a:t>
            </a:r>
            <a:r>
              <a:rPr lang="en-US" sz="3600" dirty="0">
                <a:solidFill>
                  <a:srgbClr val="0000FF"/>
                </a:solidFill>
                <a:latin typeface="Monaco" pitchFamily="2" charset="0"/>
              </a:rPr>
              <a:t>interface</a:t>
            </a:r>
            <a:r>
              <a:rPr lang="en-US" sz="3600" dirty="0">
                <a:solidFill>
                  <a:prstClr val="black"/>
                </a:solidFill>
                <a:latin typeface="Monaco" pitchFamily="2" charset="0"/>
              </a:rPr>
              <a:t> </a:t>
            </a:r>
            <a:r>
              <a:rPr lang="en-US" sz="3600" dirty="0" err="1">
                <a:solidFill>
                  <a:srgbClr val="2B91AF"/>
                </a:solidFill>
                <a:latin typeface="Monaco" pitchFamily="2" charset="0"/>
              </a:rPr>
              <a:t>IInvokable</a:t>
            </a:r>
            <a:endParaRPr lang="en-US" sz="3600" dirty="0">
              <a:solidFill>
                <a:srgbClr val="2B91AF"/>
              </a:solidFill>
              <a:latin typeface="Monaco" pitchFamily="2" charset="0"/>
            </a:endParaRPr>
          </a:p>
          <a:p>
            <a:r>
              <a:rPr lang="ru-RU" sz="3600" dirty="0">
                <a:solidFill>
                  <a:prstClr val="black"/>
                </a:solidFill>
                <a:latin typeface="DejaVu Sans Mono"/>
              </a:rPr>
              <a:t>{</a:t>
            </a:r>
          </a:p>
          <a:p>
            <a:r>
              <a:rPr lang="en-US" sz="3600" dirty="0">
                <a:solidFill>
                  <a:prstClr val="black"/>
                </a:solidFill>
                <a:latin typeface="Monaco" pitchFamily="2" charset="0"/>
              </a:rPr>
              <a:t>    </a:t>
            </a:r>
            <a:r>
              <a:rPr lang="en-US" sz="3600" dirty="0">
                <a:solidFill>
                  <a:srgbClr val="0000FF"/>
                </a:solidFill>
                <a:latin typeface="Monaco" pitchFamily="2" charset="0"/>
              </a:rPr>
              <a:t>void</a:t>
            </a:r>
            <a:r>
              <a:rPr lang="en-US" sz="3600" dirty="0">
                <a:solidFill>
                  <a:prstClr val="black"/>
                </a:solidFill>
                <a:latin typeface="Monaco" pitchFamily="2" charset="0"/>
              </a:rPr>
              <a:t> Invoke();</a:t>
            </a:r>
          </a:p>
          <a:p>
            <a:r>
              <a:rPr lang="en-US" sz="3600" dirty="0">
                <a:solidFill>
                  <a:prstClr val="black"/>
                </a:solidFill>
                <a:latin typeface="Monaco" pitchFamily="2" charset="0"/>
              </a:rPr>
              <a:t>    </a:t>
            </a:r>
            <a:r>
              <a:rPr lang="en-US" sz="3600" dirty="0" err="1">
                <a:solidFill>
                  <a:srgbClr val="0000FF"/>
                </a:solidFill>
                <a:latin typeface="Monaco" pitchFamily="2" charset="0"/>
              </a:rPr>
              <a:t>bool</a:t>
            </a:r>
            <a:r>
              <a:rPr lang="en-US" sz="3600" dirty="0">
                <a:solidFill>
                  <a:prstClr val="black"/>
                </a:solidFill>
                <a:latin typeface="Monaco" pitchFamily="2" charset="0"/>
              </a:rPr>
              <a:t> Exists();</a:t>
            </a:r>
          </a:p>
          <a:p>
            <a:r>
              <a:rPr lang="ru-RU" sz="3600" dirty="0">
                <a:solidFill>
                  <a:prstClr val="black"/>
                </a:solidFill>
                <a:latin typeface="DejaVu Sans Mono"/>
              </a:rPr>
              <a:t>}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4361299" y="4797152"/>
            <a:ext cx="4572000" cy="147732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en-US" b="1" dirty="0"/>
              <a:t>Invoke </a:t>
            </a:r>
            <a:r>
              <a:rPr lang="en-US" dirty="0"/>
              <a:t>– </a:t>
            </a:r>
            <a:r>
              <a:rPr lang="ru-RU" dirty="0"/>
              <a:t>вызвать </a:t>
            </a:r>
          </a:p>
          <a:p>
            <a:endParaRPr lang="en-US" dirty="0" smtClean="0"/>
          </a:p>
          <a:p>
            <a:r>
              <a:rPr lang="ru-RU" b="1" dirty="0" err="1" smtClean="0"/>
              <a:t>Invokable</a:t>
            </a:r>
            <a:r>
              <a:rPr lang="ru-RU" dirty="0" smtClean="0"/>
              <a:t> </a:t>
            </a:r>
            <a:r>
              <a:rPr lang="ru-RU" dirty="0"/>
              <a:t>– то, что можно вызвать </a:t>
            </a:r>
          </a:p>
          <a:p>
            <a:endParaRPr lang="en-US" dirty="0" smtClean="0"/>
          </a:p>
          <a:p>
            <a:r>
              <a:rPr lang="ru-RU" b="1" dirty="0" smtClean="0"/>
              <a:t>I</a:t>
            </a:r>
            <a:r>
              <a:rPr lang="ru-RU" dirty="0" smtClean="0"/>
              <a:t> </a:t>
            </a:r>
            <a:r>
              <a:rPr lang="ru-RU" b="1" dirty="0" err="1"/>
              <a:t>invokable</a:t>
            </a:r>
            <a:r>
              <a:rPr lang="ru-RU" dirty="0"/>
              <a:t> – Я </a:t>
            </a:r>
            <a:r>
              <a:rPr lang="ru-RU" dirty="0" smtClean="0"/>
              <a:t>вызываемый</a:t>
            </a:r>
            <a:r>
              <a:rPr lang="en-US" dirty="0" smtClean="0"/>
              <a:t>(-</a:t>
            </a:r>
            <a:r>
              <a:rPr lang="ru-RU" dirty="0" err="1" smtClean="0"/>
              <a:t>оя</a:t>
            </a:r>
            <a:r>
              <a:rPr lang="ru-RU" dirty="0" smtClean="0"/>
              <a:t>, -</a:t>
            </a:r>
            <a:r>
              <a:rPr lang="ru-RU" dirty="0" err="1" smtClean="0"/>
              <a:t>ое</a:t>
            </a:r>
            <a:r>
              <a:rPr lang="en-US" dirty="0" smtClean="0"/>
              <a:t>)</a:t>
            </a:r>
            <a:r>
              <a:rPr lang="ru-RU" dirty="0" smtClean="0"/>
              <a:t>!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67779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err="1"/>
              <a:t>НужнаяPage.Invoke</a:t>
            </a:r>
            <a:r>
              <a:rPr lang="ru-RU" dirty="0"/>
              <a:t>():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37</a:t>
            </a:fld>
            <a:endParaRPr lang="ru-RU"/>
          </a:p>
        </p:txBody>
      </p:sp>
      <p:pic>
        <p:nvPicPr>
          <p:cNvPr id="8194" name="Picture 2" descr="http://media-cache-ec6.pinterest.com/upload/136867276145166539_uC7BIHfm_b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5" y="1558677"/>
            <a:ext cx="3240360" cy="5038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Прямоугольник 5"/>
          <p:cNvSpPr/>
          <p:nvPr/>
        </p:nvSpPr>
        <p:spPr>
          <a:xfrm>
            <a:off x="179511" y="1772816"/>
            <a:ext cx="5688633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i="1" dirty="0" err="1"/>
              <a:t>НужнаяPage</a:t>
            </a:r>
            <a:r>
              <a:rPr lang="ru-RU" sz="2400" dirty="0" err="1"/>
              <a:t>.</a:t>
            </a:r>
            <a:r>
              <a:rPr lang="ru-RU" sz="2400" b="1" i="1" dirty="0" err="1"/>
              <a:t>Invoke</a:t>
            </a:r>
            <a:r>
              <a:rPr lang="ru-RU" sz="2400" b="1" i="1" dirty="0" smtClean="0"/>
              <a:t>()</a:t>
            </a:r>
            <a:r>
              <a:rPr lang="ru-RU" sz="2400" dirty="0" smtClean="0"/>
              <a:t>:</a:t>
            </a:r>
            <a:br>
              <a:rPr lang="ru-RU" sz="2400" dirty="0" smtClean="0"/>
            </a:br>
            <a:endParaRPr lang="ru-RU" sz="2400" dirty="0"/>
          </a:p>
          <a:p>
            <a:r>
              <a:rPr lang="ru-RU" sz="2400" dirty="0"/>
              <a:t>Если я уже </a:t>
            </a:r>
            <a:r>
              <a:rPr lang="ru-RU" sz="2400" b="1" i="1" dirty="0" err="1"/>
              <a:t>Exists</a:t>
            </a:r>
            <a:r>
              <a:rPr lang="ru-RU" sz="2400" b="1" i="1" dirty="0"/>
              <a:t>()</a:t>
            </a:r>
            <a:r>
              <a:rPr lang="ru-RU" sz="2400" dirty="0"/>
              <a:t> – то вот она я!</a:t>
            </a:r>
          </a:p>
          <a:p>
            <a:endParaRPr lang="ru-RU" sz="2400" dirty="0" smtClean="0"/>
          </a:p>
          <a:p>
            <a:r>
              <a:rPr lang="ru-RU" sz="2400" dirty="0" smtClean="0"/>
              <a:t>Если </a:t>
            </a:r>
            <a:r>
              <a:rPr lang="ru-RU" sz="2400" dirty="0"/>
              <a:t>я </a:t>
            </a:r>
            <a:r>
              <a:rPr lang="ru-RU" sz="2400" b="1" i="1" dirty="0"/>
              <a:t>не </a:t>
            </a:r>
            <a:r>
              <a:rPr lang="ru-RU" sz="2400" b="1" i="1" dirty="0" err="1"/>
              <a:t>Exists</a:t>
            </a:r>
            <a:r>
              <a:rPr lang="ru-RU" sz="2400" b="1" i="1" dirty="0"/>
              <a:t>()</a:t>
            </a:r>
            <a:r>
              <a:rPr lang="ru-RU" sz="2400" dirty="0"/>
              <a:t>, то я </a:t>
            </a:r>
            <a:r>
              <a:rPr lang="ru-RU" sz="2400" dirty="0" smtClean="0"/>
              <a:t>сделаю</a:t>
            </a:r>
            <a:r>
              <a:rPr lang="en-US" sz="2400" dirty="0" smtClean="0"/>
              <a:t>:</a:t>
            </a:r>
            <a:endParaRPr lang="ru-RU" sz="2400" dirty="0" smtClean="0"/>
          </a:p>
          <a:p>
            <a:r>
              <a:rPr lang="ru-RU" sz="2400" dirty="0"/>
              <a:t> </a:t>
            </a:r>
            <a:r>
              <a:rPr lang="ru-RU" sz="2400" dirty="0" smtClean="0"/>
              <a:t>    </a:t>
            </a:r>
            <a:r>
              <a:rPr lang="ru-RU" sz="2400" b="1" i="1" dirty="0" err="1" smtClean="0">
                <a:solidFill>
                  <a:schemeClr val="accent4">
                    <a:lumMod val="75000"/>
                  </a:schemeClr>
                </a:solidFill>
              </a:rPr>
              <a:t>ПредыдущаяPage.Invoke</a:t>
            </a:r>
            <a:r>
              <a:rPr lang="ru-RU" sz="2400" b="1" i="1" dirty="0" smtClean="0">
                <a:solidFill>
                  <a:schemeClr val="accent4">
                    <a:lumMod val="75000"/>
                  </a:schemeClr>
                </a:solidFill>
              </a:rPr>
              <a:t>()</a:t>
            </a:r>
          </a:p>
          <a:p>
            <a:r>
              <a:rPr lang="en-US" sz="2400" dirty="0" smtClean="0"/>
              <a:t>     </a:t>
            </a:r>
            <a:r>
              <a:rPr lang="ru-RU" sz="2400" dirty="0" smtClean="0"/>
              <a:t>Потом </a:t>
            </a:r>
            <a:r>
              <a:rPr lang="ru-RU" sz="2400" b="1" dirty="0" smtClean="0">
                <a:solidFill>
                  <a:schemeClr val="accent4">
                    <a:lumMod val="75000"/>
                  </a:schemeClr>
                </a:solidFill>
              </a:rPr>
              <a:t>что-то нажму</a:t>
            </a:r>
            <a:r>
              <a:rPr lang="ru-RU" sz="2400" dirty="0" smtClean="0"/>
              <a:t> –</a:t>
            </a:r>
            <a:r>
              <a:rPr lang="en-US" sz="2400" dirty="0" smtClean="0"/>
              <a:t> </a:t>
            </a:r>
            <a:r>
              <a:rPr lang="ru-RU" sz="2400" dirty="0" smtClean="0"/>
              <a:t>вот она я!</a:t>
            </a:r>
            <a:endParaRPr lang="ru-RU" sz="2400" dirty="0"/>
          </a:p>
        </p:txBody>
      </p:sp>
      <p:sp>
        <p:nvSpPr>
          <p:cNvPr id="8" name="Скругленный прямоугольник 7"/>
          <p:cNvSpPr/>
          <p:nvPr/>
        </p:nvSpPr>
        <p:spPr>
          <a:xfrm>
            <a:off x="4680012" y="5085184"/>
            <a:ext cx="1800200" cy="1152128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sz="2400" b="1" dirty="0" err="1" smtClean="0">
                <a:solidFill>
                  <a:schemeClr val="tx1"/>
                </a:solidFill>
              </a:rPr>
              <a:t>DonationPaymentsForm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9" name="Скругленный прямоугольник 8"/>
          <p:cNvSpPr/>
          <p:nvPr/>
        </p:nvSpPr>
        <p:spPr>
          <a:xfrm>
            <a:off x="1763688" y="5085184"/>
            <a:ext cx="1476163" cy="1152128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sz="2400" b="1" dirty="0" err="1">
                <a:solidFill>
                  <a:schemeClr val="tx1"/>
                </a:solidFill>
              </a:rPr>
              <a:t>DonatePage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7" name="Двойная стрелка влево/вправо 6"/>
          <p:cNvSpPr/>
          <p:nvPr/>
        </p:nvSpPr>
        <p:spPr>
          <a:xfrm>
            <a:off x="3131840" y="5373216"/>
            <a:ext cx="1654756" cy="665204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accent6">
                    <a:lumMod val="75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Invoke()</a:t>
            </a:r>
            <a:endParaRPr lang="ru-RU" dirty="0">
              <a:ln w="18415" cmpd="sng">
                <a:solidFill>
                  <a:srgbClr val="FFFFFF"/>
                </a:solidFill>
                <a:prstDash val="solid"/>
              </a:ln>
              <a:solidFill>
                <a:schemeClr val="accent6">
                  <a:lumMod val="75000"/>
                </a:schemeClr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11" name="Двойная стрелка влево/вправо 10"/>
          <p:cNvSpPr/>
          <p:nvPr/>
        </p:nvSpPr>
        <p:spPr>
          <a:xfrm>
            <a:off x="191087" y="5373216"/>
            <a:ext cx="1654756" cy="665204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accent6">
                    <a:lumMod val="75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Invoke()</a:t>
            </a:r>
            <a:endParaRPr lang="ru-RU" dirty="0">
              <a:ln w="18415" cmpd="sng">
                <a:solidFill>
                  <a:srgbClr val="FFFFFF"/>
                </a:solidFill>
                <a:prstDash val="solid"/>
              </a:ln>
              <a:solidFill>
                <a:schemeClr val="accent6">
                  <a:lumMod val="75000"/>
                </a:schemeClr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cxnSp>
        <p:nvCxnSpPr>
          <p:cNvPr id="12" name="Прямая со стрелкой 11"/>
          <p:cNvCxnSpPr/>
          <p:nvPr/>
        </p:nvCxnSpPr>
        <p:spPr>
          <a:xfrm flipH="1">
            <a:off x="2951820" y="4941168"/>
            <a:ext cx="2916324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" name="Прямая со стрелкой 13"/>
          <p:cNvCxnSpPr/>
          <p:nvPr/>
        </p:nvCxnSpPr>
        <p:spPr>
          <a:xfrm>
            <a:off x="-108520" y="6381328"/>
            <a:ext cx="2916324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13" name="Picture 2" descr="http://t1.gstatic.com/images?q=tbn:ANd9GcQGKhkYzURILmIW3QAytAIrMv9_qWjnQRbqEaRnHyL2PFGN8sAvJ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3515" y="1574208"/>
            <a:ext cx="509251" cy="509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7789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Что дает нам </a:t>
            </a:r>
            <a:r>
              <a:rPr lang="en-US" dirty="0" err="1" smtClean="0"/>
              <a:t>Iinvokable</a:t>
            </a:r>
            <a:r>
              <a:rPr lang="en-US" dirty="0" smtClean="0"/>
              <a:t>?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38</a:t>
            </a:fld>
            <a:endParaRPr lang="ru-RU"/>
          </a:p>
        </p:txBody>
      </p:sp>
      <p:sp>
        <p:nvSpPr>
          <p:cNvPr id="4" name="Объект 2"/>
          <p:cNvSpPr txBox="1">
            <a:spLocks/>
          </p:cNvSpPr>
          <p:nvPr/>
        </p:nvSpPr>
        <p:spPr>
          <a:xfrm>
            <a:off x="457200" y="1772816"/>
            <a:ext cx="8229600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800" dirty="0" smtClean="0"/>
              <a:t>Любую страницу можно вызвать с параметрами </a:t>
            </a:r>
            <a:r>
              <a:rPr lang="ru-RU" sz="2800" b="1" i="1" dirty="0" smtClean="0"/>
              <a:t>по умолчанию</a:t>
            </a:r>
            <a:br>
              <a:rPr lang="ru-RU" sz="2800" b="1" i="1" dirty="0" smtClean="0"/>
            </a:br>
            <a:r>
              <a:rPr lang="ru-RU" sz="2800" b="1" i="1" dirty="0" smtClean="0"/>
              <a:t/>
            </a:r>
            <a:br>
              <a:rPr lang="ru-RU" sz="2800" b="1" i="1" dirty="0" smtClean="0"/>
            </a:br>
            <a:r>
              <a:rPr lang="ru-RU" sz="2800" b="1" i="1" dirty="0" smtClean="0"/>
              <a:t/>
            </a:r>
            <a:br>
              <a:rPr lang="ru-RU" sz="2800" b="1" i="1" dirty="0" smtClean="0"/>
            </a:br>
            <a:r>
              <a:rPr lang="en-US" sz="2000" dirty="0" err="1">
                <a:solidFill>
                  <a:srgbClr val="0000FF"/>
                </a:solidFill>
                <a:latin typeface="Monaco" pitchFamily="2" charset="0"/>
              </a:rPr>
              <a:t>var</a:t>
            </a:r>
            <a:r>
              <a:rPr lang="en-US" sz="2000" dirty="0">
                <a:solidFill>
                  <a:prstClr val="black"/>
                </a:solidFill>
                <a:latin typeface="Monaco" pitchFamily="2" charset="0"/>
              </a:rPr>
              <a:t> page = </a:t>
            </a:r>
            <a:r>
              <a:rPr lang="en-US" sz="2000" dirty="0" err="1" smtClean="0">
                <a:solidFill>
                  <a:srgbClr val="2B91AF"/>
                </a:solidFill>
                <a:latin typeface="Monaco" pitchFamily="2" charset="0"/>
              </a:rPr>
              <a:t>MyPages</a:t>
            </a:r>
            <a:r>
              <a:rPr lang="en-US" sz="2000" dirty="0" smtClean="0">
                <a:solidFill>
                  <a:prstClr val="black"/>
                </a:solidFill>
                <a:latin typeface="Monaco" pitchFamily="2" charset="0"/>
              </a:rPr>
              <a:t>.        </a:t>
            </a:r>
            <a:br>
              <a:rPr lang="en-US" sz="2000" dirty="0" smtClean="0">
                <a:solidFill>
                  <a:prstClr val="black"/>
                </a:solidFill>
                <a:latin typeface="Monaco" pitchFamily="2" charset="0"/>
              </a:rPr>
            </a:br>
            <a:r>
              <a:rPr lang="en-US" sz="2000" dirty="0" smtClean="0">
                <a:solidFill>
                  <a:prstClr val="black"/>
                </a:solidFill>
                <a:latin typeface="Monaco" pitchFamily="2" charset="0"/>
              </a:rPr>
              <a:t>           </a:t>
            </a:r>
            <a:r>
              <a:rPr lang="en-US" sz="2000" dirty="0" err="1" smtClean="0">
                <a:solidFill>
                  <a:prstClr val="black"/>
                </a:solidFill>
                <a:latin typeface="Monaco" pitchFamily="2" charset="0"/>
              </a:rPr>
              <a:t>PaymentResultErrorInvalidCreditCard</a:t>
            </a:r>
            <a:r>
              <a:rPr lang="en-US" sz="2000" dirty="0" smtClean="0">
                <a:solidFill>
                  <a:prstClr val="black"/>
                </a:solidFill>
                <a:latin typeface="Monaco" pitchFamily="2" charset="0"/>
              </a:rPr>
              <a:t>;</a:t>
            </a:r>
            <a:r>
              <a:rPr lang="ru-RU" sz="2000" dirty="0" smtClean="0">
                <a:solidFill>
                  <a:prstClr val="black"/>
                </a:solidFill>
                <a:latin typeface="DejaVu Sans Mono"/>
              </a:rPr>
              <a:t/>
            </a:r>
            <a:br>
              <a:rPr lang="ru-RU" sz="2000" dirty="0" smtClean="0">
                <a:solidFill>
                  <a:prstClr val="black"/>
                </a:solidFill>
                <a:latin typeface="DejaVu Sans Mono"/>
              </a:rPr>
            </a:br>
            <a:r>
              <a:rPr lang="en-US" sz="2000" dirty="0" smtClean="0">
                <a:solidFill>
                  <a:prstClr val="black"/>
                </a:solidFill>
                <a:latin typeface="DejaVu Sans Mono"/>
              </a:rPr>
              <a:t/>
            </a:r>
            <a:br>
              <a:rPr lang="en-US" sz="2000" dirty="0" smtClean="0">
                <a:solidFill>
                  <a:prstClr val="black"/>
                </a:solidFill>
                <a:latin typeface="DejaVu Sans Mono"/>
              </a:rPr>
            </a:br>
            <a:r>
              <a:rPr lang="en-US" sz="2000" dirty="0" err="1" smtClean="0">
                <a:solidFill>
                  <a:prstClr val="black"/>
                </a:solidFill>
                <a:latin typeface="Monaco" pitchFamily="2" charset="0"/>
              </a:rPr>
              <a:t>page.Invoke</a:t>
            </a:r>
            <a:r>
              <a:rPr lang="en-US" sz="2000" dirty="0" smtClean="0">
                <a:solidFill>
                  <a:prstClr val="black"/>
                </a:solidFill>
                <a:latin typeface="Monaco" pitchFamily="2" charset="0"/>
              </a:rPr>
              <a:t>();</a:t>
            </a:r>
            <a:br>
              <a:rPr lang="en-US" sz="2000" dirty="0" smtClean="0">
                <a:solidFill>
                  <a:prstClr val="black"/>
                </a:solidFill>
                <a:latin typeface="Monaco" pitchFamily="2" charset="0"/>
              </a:rPr>
            </a:br>
            <a:endParaRPr lang="en-US" sz="2000" dirty="0">
              <a:solidFill>
                <a:prstClr val="black"/>
              </a:solidFill>
              <a:latin typeface="Monaco" pitchFamily="2" charset="0"/>
            </a:endParaRPr>
          </a:p>
          <a:p>
            <a:pPr marL="0" indent="0">
              <a:buNone/>
            </a:pPr>
            <a:endParaRPr lang="ru-RU" sz="2800" dirty="0"/>
          </a:p>
          <a:p>
            <a:endParaRPr lang="ru-RU" sz="2800" dirty="0" smtClean="0"/>
          </a:p>
        </p:txBody>
      </p:sp>
    </p:spTree>
    <p:extLst>
      <p:ext uri="{BB962C8B-B14F-4D97-AF65-F5344CB8AC3E}">
        <p14:creationId xmlns:p14="http://schemas.microsoft.com/office/powerpoint/2010/main" val="4260336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Что дает нам </a:t>
            </a:r>
            <a:r>
              <a:rPr lang="en-US" dirty="0" err="1" smtClean="0"/>
              <a:t>Iinvokable</a:t>
            </a:r>
            <a:r>
              <a:rPr lang="en-US" dirty="0" smtClean="0"/>
              <a:t>?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39</a:t>
            </a:fld>
            <a:endParaRPr lang="ru-RU"/>
          </a:p>
        </p:txBody>
      </p:sp>
      <p:sp>
        <p:nvSpPr>
          <p:cNvPr id="4" name="Объект 2"/>
          <p:cNvSpPr txBox="1">
            <a:spLocks/>
          </p:cNvSpPr>
          <p:nvPr/>
        </p:nvSpPr>
        <p:spPr>
          <a:xfrm>
            <a:off x="457200" y="1772817"/>
            <a:ext cx="8229600" cy="468052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dirty="0" smtClean="0"/>
              <a:t>Передать страницу как параметр  метода</a:t>
            </a:r>
            <a:r>
              <a:rPr lang="ru-RU" sz="2400" b="1" i="1" dirty="0" smtClean="0"/>
              <a:t/>
            </a:r>
            <a:br>
              <a:rPr lang="ru-RU" sz="2400" b="1" i="1" dirty="0" smtClean="0"/>
            </a:br>
            <a:r>
              <a:rPr lang="ru-RU" sz="2000" b="1" i="1" dirty="0" smtClean="0"/>
              <a:t/>
            </a:r>
            <a:br>
              <a:rPr lang="ru-RU" sz="2000" b="1" i="1" dirty="0" smtClean="0"/>
            </a:br>
            <a:r>
              <a:rPr lang="ru-RU" sz="2000" b="1" i="1" dirty="0" smtClean="0"/>
              <a:t/>
            </a:r>
            <a:br>
              <a:rPr lang="ru-RU" sz="2000" b="1" i="1" dirty="0" smtClean="0"/>
            </a:br>
            <a:r>
              <a:rPr lang="en-US" sz="2000" dirty="0" smtClean="0">
                <a:solidFill>
                  <a:prstClr val="black"/>
                </a:solidFill>
                <a:latin typeface="Monaco" pitchFamily="2" charset="0"/>
              </a:rPr>
              <a:t/>
            </a:r>
            <a:br>
              <a:rPr lang="en-US" sz="2000" dirty="0" smtClean="0">
                <a:solidFill>
                  <a:prstClr val="black"/>
                </a:solidFill>
                <a:latin typeface="Monaco" pitchFamily="2" charset="0"/>
              </a:rPr>
            </a:br>
            <a:endParaRPr lang="en-US" sz="2000" dirty="0" smtClean="0">
              <a:solidFill>
                <a:prstClr val="black"/>
              </a:solidFill>
              <a:latin typeface="Monaco" pitchFamily="2" charset="0"/>
            </a:endParaRPr>
          </a:p>
          <a:p>
            <a:pPr marL="0" indent="0">
              <a:buNone/>
            </a:pPr>
            <a:endParaRPr lang="ru-RU" sz="2000" dirty="0"/>
          </a:p>
          <a:p>
            <a:pPr marL="0" indent="0">
              <a:buNone/>
            </a:pPr>
            <a:endParaRPr lang="ru-RU" sz="2000" dirty="0" smtClean="0"/>
          </a:p>
        </p:txBody>
      </p:sp>
      <p:sp>
        <p:nvSpPr>
          <p:cNvPr id="5" name="Прямоугольник 4"/>
          <p:cNvSpPr/>
          <p:nvPr/>
        </p:nvSpPr>
        <p:spPr>
          <a:xfrm>
            <a:off x="264381" y="2420888"/>
            <a:ext cx="9036496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Monaco" pitchFamily="2" charset="0"/>
              </a:rPr>
              <a:t>public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Monaco" pitchFamily="2" charset="0"/>
              </a:rPr>
              <a:t>void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 </a:t>
            </a:r>
            <a:r>
              <a:rPr lang="en-US" dirty="0" err="1">
                <a:solidFill>
                  <a:prstClr val="black"/>
                </a:solidFill>
                <a:latin typeface="Monaco" pitchFamily="2" charset="0"/>
              </a:rPr>
              <a:t>TestThatPageExists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(</a:t>
            </a:r>
            <a:r>
              <a:rPr lang="en-US" dirty="0" err="1">
                <a:solidFill>
                  <a:srgbClr val="2B91AF"/>
                </a:solidFill>
                <a:latin typeface="Monaco" pitchFamily="2" charset="0"/>
              </a:rPr>
              <a:t>IInvokable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 page)</a:t>
            </a:r>
          </a:p>
          <a:p>
            <a:r>
              <a:rPr lang="ru-RU" dirty="0">
                <a:solidFill>
                  <a:prstClr val="black"/>
                </a:solidFill>
                <a:latin typeface="DejaVu Sans Mono"/>
              </a:rPr>
              <a:t>{</a:t>
            </a:r>
          </a:p>
          <a:p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    </a:t>
            </a:r>
            <a:r>
              <a:rPr lang="en-US" dirty="0" err="1">
                <a:solidFill>
                  <a:prstClr val="black"/>
                </a:solidFill>
                <a:latin typeface="Monaco" pitchFamily="2" charset="0"/>
              </a:rPr>
              <a:t>page.Invoke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();</a:t>
            </a:r>
          </a:p>
          <a:p>
            <a:r>
              <a:rPr lang="en-US" dirty="0" smtClean="0">
                <a:solidFill>
                  <a:srgbClr val="2B91AF"/>
                </a:solidFill>
                <a:latin typeface="Monaco" pitchFamily="2" charset="0"/>
              </a:rPr>
              <a:t>    </a:t>
            </a:r>
            <a:r>
              <a:rPr lang="en-US" dirty="0" err="1" smtClean="0">
                <a:solidFill>
                  <a:srgbClr val="2B91AF"/>
                </a:solidFill>
                <a:latin typeface="Monaco" pitchFamily="2" charset="0"/>
              </a:rPr>
              <a:t>Assert</a:t>
            </a:r>
            <a:r>
              <a:rPr lang="en-US" dirty="0" err="1" smtClean="0">
                <a:solidFill>
                  <a:prstClr val="black"/>
                </a:solidFill>
                <a:latin typeface="Monaco" pitchFamily="2" charset="0"/>
              </a:rPr>
              <a:t>.IsTrue</a:t>
            </a:r>
            <a:r>
              <a:rPr lang="en-US" dirty="0" smtClean="0">
                <a:solidFill>
                  <a:prstClr val="black"/>
                </a:solidFill>
                <a:latin typeface="Monaco" pitchFamily="2" charset="0"/>
              </a:rPr>
              <a:t>(</a:t>
            </a:r>
            <a:r>
              <a:rPr lang="en-US" dirty="0" err="1" smtClean="0">
                <a:solidFill>
                  <a:prstClr val="black"/>
                </a:solidFill>
                <a:latin typeface="Monaco" pitchFamily="2" charset="0"/>
              </a:rPr>
              <a:t>page.Exists</a:t>
            </a:r>
            <a:r>
              <a:rPr lang="en-US" dirty="0" smtClean="0">
                <a:solidFill>
                  <a:prstClr val="black"/>
                </a:solidFill>
                <a:latin typeface="Monaco" pitchFamily="2" charset="0"/>
              </a:rPr>
              <a:t>());</a:t>
            </a:r>
            <a:endParaRPr lang="en-US" dirty="0">
              <a:solidFill>
                <a:prstClr val="black"/>
              </a:solidFill>
              <a:latin typeface="Monaco" pitchFamily="2" charset="0"/>
            </a:endParaRPr>
          </a:p>
          <a:p>
            <a:r>
              <a:rPr lang="ru-RU" dirty="0" smtClean="0">
                <a:solidFill>
                  <a:prstClr val="black"/>
                </a:solidFill>
                <a:latin typeface="DejaVu Sans Mono"/>
              </a:rPr>
              <a:t>}</a:t>
            </a:r>
            <a:endParaRPr lang="ru-RU" dirty="0">
              <a:solidFill>
                <a:prstClr val="black"/>
              </a:solidFill>
              <a:latin typeface="DejaVu Sans Mono"/>
            </a:endParaRPr>
          </a:p>
          <a:p>
            <a:endParaRPr lang="ru-RU" dirty="0">
              <a:solidFill>
                <a:prstClr val="black"/>
              </a:solidFill>
              <a:latin typeface="DejaVu Sans Mono"/>
            </a:endParaRPr>
          </a:p>
          <a:p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[</a:t>
            </a:r>
            <a:r>
              <a:rPr lang="en-US" dirty="0" err="1">
                <a:solidFill>
                  <a:srgbClr val="2B91AF"/>
                </a:solidFill>
                <a:latin typeface="Monaco" pitchFamily="2" charset="0"/>
              </a:rPr>
              <a:t>TestMethod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]</a:t>
            </a:r>
          </a:p>
          <a:p>
            <a:r>
              <a:rPr lang="en-US" dirty="0">
                <a:solidFill>
                  <a:srgbClr val="0000FF"/>
                </a:solidFill>
                <a:latin typeface="Monaco" pitchFamily="2" charset="0"/>
              </a:rPr>
              <a:t>public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Monaco" pitchFamily="2" charset="0"/>
              </a:rPr>
              <a:t>void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 </a:t>
            </a:r>
            <a:r>
              <a:rPr lang="en-US" dirty="0" err="1">
                <a:solidFill>
                  <a:prstClr val="black"/>
                </a:solidFill>
                <a:latin typeface="Monaco" pitchFamily="2" charset="0"/>
              </a:rPr>
              <a:t>Test_PaymentResultErrorInvalidCreditCard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()</a:t>
            </a:r>
          </a:p>
          <a:p>
            <a:r>
              <a:rPr lang="ru-RU" dirty="0" smtClean="0">
                <a:solidFill>
                  <a:prstClr val="black"/>
                </a:solidFill>
                <a:latin typeface="DejaVu Sans Mono"/>
              </a:rPr>
              <a:t>{</a:t>
            </a:r>
            <a:endParaRPr lang="en-US" dirty="0" smtClean="0">
              <a:solidFill>
                <a:prstClr val="black"/>
              </a:solidFill>
              <a:latin typeface="DejaVu Sans Mono"/>
            </a:endParaRPr>
          </a:p>
          <a:p>
            <a:r>
              <a:rPr lang="en-US" dirty="0">
                <a:solidFill>
                  <a:prstClr val="black"/>
                </a:solidFill>
                <a:latin typeface="DejaVu Sans Mono"/>
              </a:rPr>
              <a:t> </a:t>
            </a:r>
            <a:r>
              <a:rPr lang="en-US" dirty="0" smtClean="0">
                <a:solidFill>
                  <a:prstClr val="black"/>
                </a:solidFill>
                <a:latin typeface="DejaVu Sans Mono"/>
              </a:rPr>
              <a:t>   </a:t>
            </a:r>
          </a:p>
          <a:p>
            <a:r>
              <a:rPr lang="en-US" dirty="0">
                <a:solidFill>
                  <a:prstClr val="black"/>
                </a:solidFill>
                <a:latin typeface="DejaVu Sans Mono"/>
              </a:rPr>
              <a:t> </a:t>
            </a:r>
            <a:r>
              <a:rPr lang="en-US" dirty="0" smtClean="0">
                <a:solidFill>
                  <a:prstClr val="black"/>
                </a:solidFill>
                <a:latin typeface="DejaVu Sans Mono"/>
              </a:rPr>
              <a:t>  </a:t>
            </a:r>
            <a:r>
              <a:rPr lang="en-US" dirty="0" err="1" smtClean="0">
                <a:solidFill>
                  <a:prstClr val="black"/>
                </a:solidFill>
                <a:latin typeface="Monaco" pitchFamily="2" charset="0"/>
              </a:rPr>
              <a:t>TestThatPageExists</a:t>
            </a:r>
            <a:r>
              <a:rPr lang="en-US" dirty="0" smtClean="0">
                <a:solidFill>
                  <a:prstClr val="black"/>
                </a:solidFill>
                <a:latin typeface="Monaco" pitchFamily="2" charset="0"/>
              </a:rPr>
              <a:t>(</a:t>
            </a:r>
          </a:p>
          <a:p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 </a:t>
            </a:r>
            <a:r>
              <a:rPr lang="en-US" dirty="0" smtClean="0">
                <a:solidFill>
                  <a:prstClr val="black"/>
                </a:solidFill>
                <a:latin typeface="Monaco" pitchFamily="2" charset="0"/>
              </a:rPr>
              <a:t>                </a:t>
            </a:r>
            <a:r>
              <a:rPr lang="en-US" dirty="0" err="1" smtClean="0">
                <a:solidFill>
                  <a:srgbClr val="2B91AF"/>
                </a:solidFill>
                <a:latin typeface="Monaco" pitchFamily="2" charset="0"/>
              </a:rPr>
              <a:t>MyPages</a:t>
            </a:r>
            <a:r>
              <a:rPr lang="en-US" dirty="0" err="1" smtClean="0">
                <a:solidFill>
                  <a:prstClr val="black"/>
                </a:solidFill>
                <a:latin typeface="Monaco" pitchFamily="2" charset="0"/>
              </a:rPr>
              <a:t>.PaymentResultErrnvalidCreditCard</a:t>
            </a:r>
            <a:endParaRPr lang="en-US" dirty="0" smtClean="0">
              <a:solidFill>
                <a:prstClr val="black"/>
              </a:solidFill>
              <a:latin typeface="Monaco" pitchFamily="2" charset="0"/>
            </a:endParaRPr>
          </a:p>
          <a:p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 </a:t>
            </a:r>
            <a:r>
              <a:rPr lang="en-US" dirty="0" smtClean="0">
                <a:solidFill>
                  <a:prstClr val="black"/>
                </a:solidFill>
                <a:latin typeface="Monaco" pitchFamily="2" charset="0"/>
              </a:rPr>
              <a:t>                  );</a:t>
            </a:r>
            <a:endParaRPr lang="en-US" dirty="0">
              <a:solidFill>
                <a:prstClr val="black"/>
              </a:solidFill>
              <a:latin typeface="Monaco" pitchFamily="2" charset="0"/>
            </a:endParaRPr>
          </a:p>
          <a:p>
            <a:r>
              <a:rPr lang="ru-RU" dirty="0">
                <a:solidFill>
                  <a:prstClr val="black"/>
                </a:solidFill>
                <a:latin typeface="DejaVu Sans Mono"/>
              </a:rPr>
              <a:t>}</a:t>
            </a: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572000" y="2780928"/>
            <a:ext cx="2088232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8" name="Прямая соединительная линия 7"/>
          <p:cNvCxnSpPr/>
          <p:nvPr/>
        </p:nvCxnSpPr>
        <p:spPr>
          <a:xfrm>
            <a:off x="3707904" y="5805264"/>
            <a:ext cx="4824537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1" name="Соединительная линия уступом 10"/>
          <p:cNvCxnSpPr/>
          <p:nvPr/>
        </p:nvCxnSpPr>
        <p:spPr>
          <a:xfrm rot="16200000" flipV="1">
            <a:off x="6200317" y="3257116"/>
            <a:ext cx="2994146" cy="1670101"/>
          </a:xfrm>
          <a:prstGeom prst="bentConnector3">
            <a:avLst>
              <a:gd name="adj1" fmla="val 100140"/>
            </a:avLst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2" name="Прямая соединительная линия 21"/>
          <p:cNvCxnSpPr/>
          <p:nvPr/>
        </p:nvCxnSpPr>
        <p:spPr>
          <a:xfrm>
            <a:off x="107504" y="4005064"/>
            <a:ext cx="90364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2186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512" y="-675456"/>
            <a:ext cx="9180512" cy="516683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effectLst/>
              </a:rPr>
              <a:t>Вам действительно нужен </a:t>
            </a:r>
            <a:r>
              <a:rPr lang="en-US" dirty="0" smtClean="0">
                <a:effectLst/>
              </a:rPr>
              <a:t>Page Object?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5454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Что дает нам </a:t>
            </a:r>
            <a:r>
              <a:rPr lang="en-US" dirty="0" err="1" smtClean="0"/>
              <a:t>Iinvokable</a:t>
            </a:r>
            <a:r>
              <a:rPr lang="en-US" dirty="0" smtClean="0"/>
              <a:t>?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40</a:t>
            </a:fld>
            <a:endParaRPr lang="ru-RU"/>
          </a:p>
        </p:txBody>
      </p:sp>
      <p:sp>
        <p:nvSpPr>
          <p:cNvPr id="4" name="Объект 2"/>
          <p:cNvSpPr txBox="1">
            <a:spLocks/>
          </p:cNvSpPr>
          <p:nvPr/>
        </p:nvSpPr>
        <p:spPr>
          <a:xfrm>
            <a:off x="457200" y="1772816"/>
            <a:ext cx="8229600" cy="1944215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dirty="0" smtClean="0"/>
              <a:t>Если нужная </a:t>
            </a:r>
            <a:r>
              <a:rPr lang="ru-RU" sz="2400" b="1" dirty="0" smtClean="0"/>
              <a:t>страница</a:t>
            </a:r>
            <a:r>
              <a:rPr lang="ru-RU" sz="2400" dirty="0" smtClean="0"/>
              <a:t> </a:t>
            </a:r>
            <a:r>
              <a:rPr lang="ru-RU" sz="2400" b="1" dirty="0" smtClean="0"/>
              <a:t>уже открыта</a:t>
            </a:r>
            <a:r>
              <a:rPr lang="ru-RU" sz="2400" dirty="0" smtClean="0"/>
              <a:t> (после предыдущего теста ) – она </a:t>
            </a:r>
            <a:r>
              <a:rPr lang="ru-RU" sz="2400" b="1" dirty="0" smtClean="0"/>
              <a:t>будет использована повторно</a:t>
            </a:r>
            <a:r>
              <a:rPr lang="ru-RU" sz="2000" b="1" i="1" dirty="0" smtClean="0"/>
              <a:t/>
            </a:r>
            <a:br>
              <a:rPr lang="ru-RU" sz="2000" b="1" i="1" dirty="0" smtClean="0"/>
            </a:br>
            <a:r>
              <a:rPr lang="ru-RU" sz="2000" b="1" i="1" dirty="0" smtClean="0"/>
              <a:t/>
            </a:r>
            <a:br>
              <a:rPr lang="ru-RU" sz="2000" b="1" i="1" dirty="0" smtClean="0"/>
            </a:br>
            <a:r>
              <a:rPr lang="en-US" sz="2000" dirty="0" smtClean="0">
                <a:solidFill>
                  <a:prstClr val="black"/>
                </a:solidFill>
                <a:latin typeface="Monaco" pitchFamily="2" charset="0"/>
              </a:rPr>
              <a:t/>
            </a:r>
            <a:br>
              <a:rPr lang="en-US" sz="2000" dirty="0" smtClean="0">
                <a:solidFill>
                  <a:prstClr val="black"/>
                </a:solidFill>
                <a:latin typeface="Monaco" pitchFamily="2" charset="0"/>
              </a:rPr>
            </a:br>
            <a:endParaRPr lang="en-US" sz="2000" dirty="0" smtClean="0">
              <a:solidFill>
                <a:prstClr val="black"/>
              </a:solidFill>
              <a:latin typeface="Monaco" pitchFamily="2" charset="0"/>
            </a:endParaRPr>
          </a:p>
          <a:p>
            <a:pPr marL="0" indent="0">
              <a:buNone/>
            </a:pPr>
            <a:endParaRPr lang="ru-RU" sz="2000" dirty="0"/>
          </a:p>
          <a:p>
            <a:pPr marL="0" indent="0">
              <a:buNone/>
            </a:pPr>
            <a:endParaRPr lang="ru-RU" sz="2000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827584" y="3356992"/>
            <a:ext cx="820891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DejaVu Sans Mono"/>
              </a:rPr>
              <a:t>public</a:t>
            </a:r>
            <a:r>
              <a:rPr lang="en-US" dirty="0">
                <a:solidFill>
                  <a:prstClr val="black"/>
                </a:solidFill>
                <a:latin typeface="DejaVu Sans Mono"/>
              </a:rPr>
              <a:t> </a:t>
            </a:r>
            <a:r>
              <a:rPr lang="en-US" dirty="0">
                <a:solidFill>
                  <a:srgbClr val="0000FF"/>
                </a:solidFill>
                <a:latin typeface="DejaVu Sans Mono"/>
              </a:rPr>
              <a:t>void</a:t>
            </a:r>
            <a:r>
              <a:rPr lang="en-US" dirty="0">
                <a:solidFill>
                  <a:prstClr val="black"/>
                </a:solidFill>
                <a:latin typeface="DejaVu Sans Mono"/>
              </a:rPr>
              <a:t> Invoke()</a:t>
            </a:r>
          </a:p>
          <a:p>
            <a:r>
              <a:rPr lang="ru-RU" dirty="0">
                <a:solidFill>
                  <a:prstClr val="black"/>
                </a:solidFill>
                <a:latin typeface="DejaVu Sans Mono"/>
              </a:rPr>
              <a:t>{</a:t>
            </a:r>
          </a:p>
          <a:p>
            <a:r>
              <a:rPr lang="en-US" dirty="0">
                <a:solidFill>
                  <a:prstClr val="black"/>
                </a:solidFill>
                <a:latin typeface="DejaVu Sans Mono"/>
              </a:rPr>
              <a:t>    </a:t>
            </a:r>
            <a:r>
              <a:rPr lang="en-US" dirty="0">
                <a:solidFill>
                  <a:srgbClr val="0000FF"/>
                </a:solidFill>
                <a:latin typeface="DejaVu Sans Mono"/>
              </a:rPr>
              <a:t>if</a:t>
            </a:r>
            <a:r>
              <a:rPr lang="en-US" dirty="0">
                <a:solidFill>
                  <a:prstClr val="black"/>
                </a:solidFill>
                <a:latin typeface="DejaVu Sans Mono"/>
              </a:rPr>
              <a:t> (Exists() == </a:t>
            </a:r>
            <a:r>
              <a:rPr lang="en-US" dirty="0">
                <a:solidFill>
                  <a:srgbClr val="0000FF"/>
                </a:solidFill>
                <a:latin typeface="DejaVu Sans Mono"/>
              </a:rPr>
              <a:t>false</a:t>
            </a:r>
            <a:r>
              <a:rPr lang="en-US" dirty="0">
                <a:solidFill>
                  <a:prstClr val="black"/>
                </a:solidFill>
                <a:latin typeface="DejaVu Sans Mono"/>
              </a:rPr>
              <a:t>)</a:t>
            </a:r>
          </a:p>
          <a:p>
            <a:r>
              <a:rPr lang="ru-RU" dirty="0">
                <a:solidFill>
                  <a:prstClr val="black"/>
                </a:solidFill>
                <a:latin typeface="DejaVu Sans Mono"/>
              </a:rPr>
              <a:t>    {</a:t>
            </a:r>
          </a:p>
          <a:p>
            <a:r>
              <a:rPr lang="en-US" dirty="0">
                <a:solidFill>
                  <a:prstClr val="black"/>
                </a:solidFill>
                <a:latin typeface="DejaVu Sans Mono"/>
              </a:rPr>
              <a:t>        </a:t>
            </a:r>
            <a:r>
              <a:rPr lang="en-US" dirty="0" err="1">
                <a:solidFill>
                  <a:srgbClr val="0000FF"/>
                </a:solidFill>
                <a:latin typeface="DejaVu Sans Mono"/>
              </a:rPr>
              <a:t>var</a:t>
            </a:r>
            <a:r>
              <a:rPr lang="en-US" dirty="0">
                <a:solidFill>
                  <a:prstClr val="black"/>
                </a:solidFill>
                <a:latin typeface="DejaVu Sans Mono"/>
              </a:rPr>
              <a:t> </a:t>
            </a:r>
            <a:r>
              <a:rPr lang="en-US" dirty="0" err="1">
                <a:solidFill>
                  <a:prstClr val="black"/>
                </a:solidFill>
                <a:latin typeface="DejaVu Sans Mono"/>
              </a:rPr>
              <a:t>mainPage</a:t>
            </a:r>
            <a:r>
              <a:rPr lang="en-US" dirty="0">
                <a:solidFill>
                  <a:prstClr val="black"/>
                </a:solidFill>
                <a:latin typeface="DejaVu Sans Mono"/>
              </a:rPr>
              <a:t> = </a:t>
            </a:r>
            <a:r>
              <a:rPr lang="en-US" dirty="0" err="1">
                <a:solidFill>
                  <a:srgbClr val="2B91AF"/>
                </a:solidFill>
                <a:latin typeface="DejaVu Sans Mono"/>
              </a:rPr>
              <a:t>MyPages</a:t>
            </a:r>
            <a:r>
              <a:rPr lang="en-US" dirty="0" err="1">
                <a:solidFill>
                  <a:prstClr val="black"/>
                </a:solidFill>
                <a:latin typeface="DejaVu Sans Mono"/>
              </a:rPr>
              <a:t>.MainPage</a:t>
            </a:r>
            <a:r>
              <a:rPr lang="en-US" dirty="0">
                <a:solidFill>
                  <a:prstClr val="black"/>
                </a:solidFill>
                <a:latin typeface="DejaVu Sans Mono"/>
              </a:rPr>
              <a:t>;</a:t>
            </a:r>
          </a:p>
          <a:p>
            <a:r>
              <a:rPr lang="en-US" dirty="0">
                <a:solidFill>
                  <a:prstClr val="black"/>
                </a:solidFill>
                <a:latin typeface="DejaVu Sans Mono"/>
              </a:rPr>
              <a:t>        </a:t>
            </a:r>
            <a:r>
              <a:rPr lang="en-US" dirty="0" err="1">
                <a:solidFill>
                  <a:prstClr val="black"/>
                </a:solidFill>
                <a:latin typeface="DejaVu Sans Mono"/>
              </a:rPr>
              <a:t>mainPage.Invoke</a:t>
            </a:r>
            <a:r>
              <a:rPr lang="en-US" dirty="0">
                <a:solidFill>
                  <a:prstClr val="black"/>
                </a:solidFill>
                <a:latin typeface="DejaVu Sans Mono"/>
              </a:rPr>
              <a:t>();</a:t>
            </a:r>
          </a:p>
          <a:p>
            <a:r>
              <a:rPr lang="en-US" dirty="0">
                <a:solidFill>
                  <a:prstClr val="black"/>
                </a:solidFill>
                <a:latin typeface="DejaVu Sans Mono"/>
              </a:rPr>
              <a:t>        </a:t>
            </a:r>
            <a:r>
              <a:rPr lang="en-US" dirty="0" err="1">
                <a:solidFill>
                  <a:prstClr val="black"/>
                </a:solidFill>
                <a:latin typeface="DejaVu Sans Mono"/>
              </a:rPr>
              <a:t>mainPage.GoToDonatePage</a:t>
            </a:r>
            <a:r>
              <a:rPr lang="en-US" dirty="0">
                <a:solidFill>
                  <a:prstClr val="black"/>
                </a:solidFill>
                <a:latin typeface="DejaVu Sans Mono"/>
              </a:rPr>
              <a:t>();</a:t>
            </a:r>
          </a:p>
          <a:p>
            <a:r>
              <a:rPr lang="ru-RU" dirty="0">
                <a:solidFill>
                  <a:prstClr val="black"/>
                </a:solidFill>
                <a:latin typeface="DejaVu Sans Mono"/>
              </a:rPr>
              <a:t>    }</a:t>
            </a:r>
          </a:p>
          <a:p>
            <a:r>
              <a:rPr lang="ru-RU" dirty="0">
                <a:solidFill>
                  <a:prstClr val="black"/>
                </a:solidFill>
                <a:latin typeface="DejaVu Sans Mono"/>
              </a:rPr>
              <a:t>}</a:t>
            </a:r>
          </a:p>
        </p:txBody>
      </p:sp>
      <p:sp>
        <p:nvSpPr>
          <p:cNvPr id="12" name="Прямоугольник 11"/>
          <p:cNvSpPr/>
          <p:nvPr/>
        </p:nvSpPr>
        <p:spPr>
          <a:xfrm>
            <a:off x="1835696" y="3861048"/>
            <a:ext cx="2736304" cy="432048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97720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I Have Expected Controls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41</a:t>
            </a:fld>
            <a:endParaRPr lang="ru-RU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41"/>
          <a:stretch/>
        </p:blipFill>
        <p:spPr bwMode="auto">
          <a:xfrm>
            <a:off x="0" y="0"/>
            <a:ext cx="9144000" cy="4437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74093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err="1">
                <a:effectLst/>
              </a:rPr>
              <a:t>Сышишь</a:t>
            </a:r>
            <a:r>
              <a:rPr lang="ru-RU" dirty="0">
                <a:effectLst/>
              </a:rPr>
              <a:t>, </a:t>
            </a:r>
            <a:r>
              <a:rPr lang="ru-RU" dirty="0" smtClean="0">
                <a:effectLst/>
              </a:rPr>
              <a:t>а есть </a:t>
            </a:r>
            <a:r>
              <a:rPr lang="ru-RU" dirty="0" err="1">
                <a:effectLst/>
              </a:rPr>
              <a:t>какиета</a:t>
            </a:r>
            <a:r>
              <a:rPr lang="ru-RU" dirty="0">
                <a:effectLst/>
              </a:rPr>
              <a:t> </a:t>
            </a:r>
            <a:r>
              <a:rPr lang="ru-RU" dirty="0" err="1">
                <a:effectLst/>
              </a:rPr>
              <a:t>кантролы</a:t>
            </a:r>
            <a:r>
              <a:rPr lang="ru-RU" dirty="0" smtClean="0">
                <a:effectLst/>
              </a:rPr>
              <a:t>?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42</a:t>
            </a:fld>
            <a:endParaRPr lang="ru-RU"/>
          </a:p>
        </p:txBody>
      </p:sp>
      <p:sp>
        <p:nvSpPr>
          <p:cNvPr id="7" name="Прямоугольник 6"/>
          <p:cNvSpPr/>
          <p:nvPr/>
        </p:nvSpPr>
        <p:spPr>
          <a:xfrm>
            <a:off x="344860" y="1983204"/>
            <a:ext cx="864096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DejaVu Sans Mono"/>
              </a:rPr>
              <a:t>public</a:t>
            </a:r>
            <a:r>
              <a:rPr lang="en-US" sz="2000" dirty="0">
                <a:solidFill>
                  <a:prstClr val="black"/>
                </a:solidFill>
                <a:latin typeface="DejaVu Sans Mono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DejaVu Sans Mono"/>
              </a:rPr>
              <a:t>interface</a:t>
            </a:r>
            <a:r>
              <a:rPr lang="en-US" sz="2000" dirty="0">
                <a:solidFill>
                  <a:prstClr val="black"/>
                </a:solidFill>
                <a:latin typeface="DejaVu Sans Mono"/>
              </a:rPr>
              <a:t> </a:t>
            </a:r>
            <a:r>
              <a:rPr lang="en-US" sz="2000" dirty="0" err="1">
                <a:solidFill>
                  <a:srgbClr val="2B91AF"/>
                </a:solidFill>
                <a:latin typeface="DejaVu Sans Mono"/>
              </a:rPr>
              <a:t>IHaveExpectedControls</a:t>
            </a:r>
            <a:r>
              <a:rPr lang="en-US" sz="2000" dirty="0">
                <a:solidFill>
                  <a:prstClr val="black"/>
                </a:solidFill>
                <a:latin typeface="DejaVu Sans Mono"/>
              </a:rPr>
              <a:t> : </a:t>
            </a:r>
            <a:r>
              <a:rPr lang="en-US" sz="2000" dirty="0" err="1">
                <a:solidFill>
                  <a:srgbClr val="2B91AF"/>
                </a:solidFill>
                <a:latin typeface="DejaVu Sans Mono"/>
              </a:rPr>
              <a:t>IInvokable</a:t>
            </a:r>
            <a:endParaRPr lang="en-US" sz="2000" dirty="0">
              <a:solidFill>
                <a:srgbClr val="2B91AF"/>
              </a:solidFill>
              <a:latin typeface="DejaVu Sans Mono"/>
            </a:endParaRPr>
          </a:p>
          <a:p>
            <a:r>
              <a:rPr lang="ru-RU" sz="2000" dirty="0">
                <a:solidFill>
                  <a:prstClr val="black"/>
                </a:solidFill>
                <a:latin typeface="DejaVu Sans Mono"/>
              </a:rPr>
              <a:t>{</a:t>
            </a:r>
          </a:p>
          <a:p>
            <a:r>
              <a:rPr lang="en-US" sz="2000" dirty="0">
                <a:solidFill>
                  <a:prstClr val="black"/>
                </a:solidFill>
                <a:latin typeface="DejaVu Sans Mono"/>
              </a:rPr>
              <a:t>    </a:t>
            </a:r>
            <a:r>
              <a:rPr lang="en-US" sz="2000" dirty="0">
                <a:solidFill>
                  <a:srgbClr val="2B91AF"/>
                </a:solidFill>
                <a:latin typeface="DejaVu Sans Mono"/>
              </a:rPr>
              <a:t>List</a:t>
            </a:r>
            <a:r>
              <a:rPr lang="en-US" sz="2000" dirty="0">
                <a:solidFill>
                  <a:prstClr val="black"/>
                </a:solidFill>
                <a:latin typeface="DejaVu Sans Mono"/>
              </a:rPr>
              <a:t>&lt;</a:t>
            </a:r>
            <a:r>
              <a:rPr lang="en-US" sz="2000" dirty="0" err="1">
                <a:solidFill>
                  <a:srgbClr val="2B91AF"/>
                </a:solidFill>
                <a:latin typeface="DejaVu Sans Mono"/>
              </a:rPr>
              <a:t>IWebElement</a:t>
            </a:r>
            <a:r>
              <a:rPr lang="en-US" sz="2000" dirty="0">
                <a:solidFill>
                  <a:prstClr val="black"/>
                </a:solidFill>
                <a:latin typeface="DejaVu Sans Mono"/>
              </a:rPr>
              <a:t>&gt; </a:t>
            </a:r>
            <a:r>
              <a:rPr lang="en-US" sz="2000" dirty="0" err="1">
                <a:solidFill>
                  <a:prstClr val="black"/>
                </a:solidFill>
                <a:latin typeface="DejaVu Sans Mono"/>
              </a:rPr>
              <a:t>GetExpectedControls</a:t>
            </a:r>
            <a:r>
              <a:rPr lang="en-US" sz="2000" dirty="0">
                <a:solidFill>
                  <a:prstClr val="black"/>
                </a:solidFill>
                <a:latin typeface="DejaVu Sans Mono"/>
              </a:rPr>
              <a:t>();</a:t>
            </a:r>
          </a:p>
          <a:p>
            <a:r>
              <a:rPr lang="ru-RU" sz="2000" dirty="0">
                <a:solidFill>
                  <a:prstClr val="black"/>
                </a:solidFill>
                <a:latin typeface="DejaVu Sans Mono"/>
              </a:rPr>
              <a:t>}</a:t>
            </a:r>
          </a:p>
        </p:txBody>
      </p:sp>
      <p:pic>
        <p:nvPicPr>
          <p:cNvPr id="2050" name="Picture 2" descr="http://content.foto.mail.ru/bk/nat44/_blogs/i-2538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964" y="4005064"/>
            <a:ext cx="1606748" cy="2073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Прямоугольник 8"/>
          <p:cNvSpPr/>
          <p:nvPr/>
        </p:nvSpPr>
        <p:spPr>
          <a:xfrm>
            <a:off x="1946052" y="4072179"/>
            <a:ext cx="700610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 smtClean="0">
                <a:solidFill>
                  <a:prstClr val="black"/>
                </a:solidFill>
                <a:latin typeface="DejaVu Sans Mono"/>
              </a:rPr>
              <a:t>.Invoke()</a:t>
            </a:r>
          </a:p>
          <a:p>
            <a:r>
              <a:rPr lang="en-US" sz="4000" dirty="0" smtClean="0">
                <a:solidFill>
                  <a:prstClr val="black"/>
                </a:solidFill>
                <a:latin typeface="DejaVu Sans Mono"/>
              </a:rPr>
              <a:t>.Exists()</a:t>
            </a:r>
          </a:p>
          <a:p>
            <a:r>
              <a:rPr lang="en-US" sz="4000" dirty="0" smtClean="0">
                <a:solidFill>
                  <a:prstClr val="black"/>
                </a:solidFill>
                <a:latin typeface="DejaVu Sans Mono"/>
              </a:rPr>
              <a:t>.</a:t>
            </a:r>
            <a:r>
              <a:rPr lang="en-US" sz="4000" b="1" dirty="0" err="1" smtClean="0">
                <a:solidFill>
                  <a:schemeClr val="accent6">
                    <a:lumMod val="75000"/>
                  </a:schemeClr>
                </a:solidFill>
                <a:latin typeface="DejaVu Sans Mono"/>
              </a:rPr>
              <a:t>GetExpectedControls</a:t>
            </a:r>
            <a:r>
              <a:rPr lang="en-US" sz="4000" b="1" dirty="0" smtClean="0">
                <a:solidFill>
                  <a:schemeClr val="accent6">
                    <a:lumMod val="75000"/>
                  </a:schemeClr>
                </a:solidFill>
                <a:latin typeface="DejaVu Sans Mono"/>
              </a:rPr>
              <a:t>()</a:t>
            </a:r>
            <a:endParaRPr lang="ru-RU" sz="4000" b="1" dirty="0">
              <a:solidFill>
                <a:schemeClr val="accent6">
                  <a:lumMod val="75000"/>
                </a:schemeClr>
              </a:solidFill>
              <a:latin typeface="DejaVu Sans Mono"/>
            </a:endParaRPr>
          </a:p>
        </p:txBody>
      </p:sp>
      <p:pic>
        <p:nvPicPr>
          <p:cNvPr id="8" name="Picture 2" descr="http://t1.gstatic.com/images?q=tbn:ANd9GcQGKhkYzURILmIW3QAytAIrMv9_qWjnQRbqEaRnHyL2PFGN8sAvJ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4749" y="1728578"/>
            <a:ext cx="509251" cy="509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2597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Get Expected Controls (</a:t>
            </a:r>
            <a:r>
              <a:rPr lang="en-US" dirty="0" err="1" smtClean="0"/>
              <a:t>PageObject</a:t>
            </a:r>
            <a:r>
              <a:rPr lang="en-US" dirty="0" smtClean="0"/>
              <a:t>)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43</a:t>
            </a:fld>
            <a:endParaRPr lang="ru-RU"/>
          </a:p>
        </p:txBody>
      </p:sp>
      <p:sp>
        <p:nvSpPr>
          <p:cNvPr id="5" name="Прямоугольник 4"/>
          <p:cNvSpPr/>
          <p:nvPr/>
        </p:nvSpPr>
        <p:spPr>
          <a:xfrm>
            <a:off x="107504" y="1695646"/>
            <a:ext cx="9036496" cy="4832092"/>
          </a:xfrm>
          <a:prstGeom prst="rect">
            <a:avLst/>
          </a:prstGeom>
          <a:effectLst>
            <a:glow rad="101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DejaVu Sans Mono"/>
              </a:rPr>
              <a:t>public</a:t>
            </a:r>
            <a:r>
              <a:rPr lang="en-US" sz="1400" dirty="0">
                <a:solidFill>
                  <a:prstClr val="black"/>
                </a:solidFill>
                <a:latin typeface="DejaVu Sans Mono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DejaVu Sans Mono"/>
              </a:rPr>
              <a:t>class</a:t>
            </a:r>
            <a:r>
              <a:rPr lang="en-US" sz="1400" dirty="0">
                <a:solidFill>
                  <a:prstClr val="black"/>
                </a:solidFill>
                <a:latin typeface="DejaVu Sans Mono"/>
              </a:rPr>
              <a:t> </a:t>
            </a:r>
            <a:r>
              <a:rPr lang="en-US" sz="1400" b="1" dirty="0" err="1">
                <a:solidFill>
                  <a:srgbClr val="2B91AF"/>
                </a:solidFill>
                <a:latin typeface="DejaVu Sans Mono"/>
              </a:rPr>
              <a:t>DonatePage</a:t>
            </a:r>
            <a:r>
              <a:rPr lang="en-US" sz="1400" dirty="0">
                <a:solidFill>
                  <a:prstClr val="black"/>
                </a:solidFill>
                <a:latin typeface="DejaVu Sans Mono"/>
              </a:rPr>
              <a:t> : </a:t>
            </a:r>
            <a:r>
              <a:rPr lang="en-US" sz="1400" dirty="0" err="1">
                <a:solidFill>
                  <a:srgbClr val="2B91AF"/>
                </a:solidFill>
                <a:latin typeface="DejaVu Sans Mono"/>
              </a:rPr>
              <a:t>AbstractPageBase</a:t>
            </a:r>
            <a:r>
              <a:rPr lang="en-US" sz="1400" dirty="0">
                <a:solidFill>
                  <a:prstClr val="black"/>
                </a:solidFill>
                <a:latin typeface="DejaVu Sans Mono"/>
              </a:rPr>
              <a:t>, </a:t>
            </a:r>
            <a:r>
              <a:rPr lang="en-US" sz="1400" b="1" dirty="0" err="1">
                <a:solidFill>
                  <a:srgbClr val="2B91AF"/>
                </a:solidFill>
                <a:latin typeface="DejaVu Sans Mono"/>
              </a:rPr>
              <a:t>IHaveExpectedControls</a:t>
            </a:r>
            <a:endParaRPr lang="en-US" sz="1400" b="1" dirty="0">
              <a:solidFill>
                <a:srgbClr val="2B91AF"/>
              </a:solidFill>
              <a:latin typeface="DejaVu Sans Mono"/>
            </a:endParaRPr>
          </a:p>
          <a:p>
            <a:r>
              <a:rPr lang="ru-RU" dirty="0">
                <a:solidFill>
                  <a:prstClr val="black"/>
                </a:solidFill>
                <a:latin typeface="DejaVu Sans Mono"/>
              </a:rPr>
              <a:t>{</a:t>
            </a:r>
          </a:p>
          <a:p>
            <a:r>
              <a:rPr lang="en-US" sz="1400" dirty="0" smtClean="0">
                <a:solidFill>
                  <a:prstClr val="black"/>
                </a:solidFill>
                <a:latin typeface="DejaVu Sans Mono"/>
              </a:rPr>
              <a:t>    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DejaVu Sans Mono"/>
              </a:rPr>
              <a:t>[</a:t>
            </a:r>
            <a:r>
              <a:rPr lang="en-US" sz="1400" b="1" dirty="0" err="1">
                <a:solidFill>
                  <a:schemeClr val="accent6">
                    <a:lumMod val="75000"/>
                  </a:schemeClr>
                </a:solidFill>
                <a:latin typeface="DejaVu Sans Mono"/>
              </a:rPr>
              <a:t>FindsBy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DejaVu Sans Mono"/>
              </a:rPr>
              <a:t>(Using=@"input[name='amount'][value='50']", </a:t>
            </a:r>
          </a:p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DejaVu Sans Mono"/>
              </a:rPr>
              <a:t>             How =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DejaVu Sans Mono"/>
              </a:rPr>
              <a:t>How.CssSelector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DejaVu Sans Mono"/>
              </a:rPr>
              <a:t>)]</a:t>
            </a:r>
          </a:p>
          <a:p>
            <a:r>
              <a:rPr lang="en-US" dirty="0">
                <a:solidFill>
                  <a:prstClr val="black"/>
                </a:solidFill>
                <a:latin typeface="DejaVu Sans Mono"/>
              </a:rPr>
              <a:t>    </a:t>
            </a:r>
            <a:r>
              <a:rPr lang="en-US" b="1" dirty="0">
                <a:solidFill>
                  <a:srgbClr val="0000FF"/>
                </a:solidFill>
                <a:latin typeface="DejaVu Sans Mono"/>
              </a:rPr>
              <a:t>public</a:t>
            </a:r>
            <a:r>
              <a:rPr lang="en-US" b="1" dirty="0">
                <a:solidFill>
                  <a:prstClr val="black"/>
                </a:solidFill>
                <a:latin typeface="DejaVu Sans Mono"/>
              </a:rPr>
              <a:t> </a:t>
            </a:r>
            <a:r>
              <a:rPr lang="en-US" b="1" dirty="0" err="1">
                <a:solidFill>
                  <a:srgbClr val="2B91AF"/>
                </a:solidFill>
                <a:latin typeface="DejaVu Sans Mono"/>
              </a:rPr>
              <a:t>IWebElement</a:t>
            </a:r>
            <a:r>
              <a:rPr lang="en-US" b="1" dirty="0">
                <a:solidFill>
                  <a:prstClr val="black"/>
                </a:solidFill>
                <a:latin typeface="DejaVu Sans Mono"/>
              </a:rPr>
              <a:t> rbtnDonate50;</a:t>
            </a:r>
          </a:p>
          <a:p>
            <a:endParaRPr lang="ru-RU" dirty="0">
              <a:solidFill>
                <a:prstClr val="black"/>
              </a:solidFill>
              <a:latin typeface="DejaVu Sans Mono"/>
            </a:endParaRPr>
          </a:p>
          <a:p>
            <a:r>
              <a:rPr lang="en-US" dirty="0">
                <a:solidFill>
                  <a:prstClr val="black"/>
                </a:solidFill>
                <a:latin typeface="DejaVu Sans Mono"/>
              </a:rPr>
              <a:t>    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DejaVu Sans Mono"/>
              </a:rPr>
              <a:t>[</a:t>
            </a:r>
            <a:r>
              <a:rPr lang="en-US" sz="1400" b="1" dirty="0" err="1">
                <a:solidFill>
                  <a:schemeClr val="accent6">
                    <a:lumMod val="75000"/>
                  </a:schemeClr>
                </a:solidFill>
                <a:latin typeface="DejaVu Sans Mono"/>
              </a:rPr>
              <a:t>FindsBy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DejaVu Sans Mono"/>
              </a:rPr>
              <a:t>(Using=@"input[value='Donate by credit/debit card']", </a:t>
            </a:r>
          </a:p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DejaVu Sans Mono"/>
              </a:rPr>
              <a:t>             How =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DejaVu Sans Mono"/>
              </a:rPr>
              <a:t>How.CssSelector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DejaVu Sans Mono"/>
              </a:rPr>
              <a:t>)]</a:t>
            </a:r>
          </a:p>
          <a:p>
            <a:r>
              <a:rPr lang="en-US" dirty="0">
                <a:solidFill>
                  <a:prstClr val="black"/>
                </a:solidFill>
                <a:latin typeface="DejaVu Sans Mono"/>
              </a:rPr>
              <a:t>    </a:t>
            </a:r>
            <a:r>
              <a:rPr lang="en-US" b="1" dirty="0">
                <a:solidFill>
                  <a:srgbClr val="0000FF"/>
                </a:solidFill>
                <a:latin typeface="DejaVu Sans Mono"/>
              </a:rPr>
              <a:t>public</a:t>
            </a:r>
            <a:r>
              <a:rPr lang="en-US" b="1" dirty="0">
                <a:solidFill>
                  <a:prstClr val="black"/>
                </a:solidFill>
                <a:latin typeface="DejaVu Sans Mono"/>
              </a:rPr>
              <a:t> </a:t>
            </a:r>
            <a:r>
              <a:rPr lang="en-US" b="1" dirty="0" err="1">
                <a:solidFill>
                  <a:srgbClr val="2B91AF"/>
                </a:solidFill>
                <a:latin typeface="DejaVu Sans Mono"/>
              </a:rPr>
              <a:t>IWebElement</a:t>
            </a:r>
            <a:r>
              <a:rPr lang="en-US" b="1" dirty="0">
                <a:solidFill>
                  <a:prstClr val="black"/>
                </a:solidFill>
                <a:latin typeface="DejaVu Sans Mono"/>
              </a:rPr>
              <a:t> </a:t>
            </a:r>
            <a:r>
              <a:rPr lang="en-US" b="1" dirty="0" err="1">
                <a:solidFill>
                  <a:prstClr val="black"/>
                </a:solidFill>
                <a:latin typeface="DejaVu Sans Mono"/>
              </a:rPr>
              <a:t>btnMakeDonation</a:t>
            </a:r>
            <a:r>
              <a:rPr lang="en-US" b="1" dirty="0">
                <a:solidFill>
                  <a:prstClr val="black"/>
                </a:solidFill>
                <a:latin typeface="DejaVu Sans Mono"/>
              </a:rPr>
              <a:t>;</a:t>
            </a:r>
          </a:p>
          <a:p>
            <a:endParaRPr lang="ru-RU" dirty="0">
              <a:solidFill>
                <a:prstClr val="black"/>
              </a:solidFill>
              <a:latin typeface="DejaVu Sans Mono"/>
            </a:endParaRPr>
          </a:p>
          <a:p>
            <a:r>
              <a:rPr lang="en-US" dirty="0">
                <a:solidFill>
                  <a:prstClr val="black"/>
                </a:solidFill>
                <a:latin typeface="DejaVu Sans Mono"/>
              </a:rPr>
              <a:t>    </a:t>
            </a:r>
            <a:r>
              <a:rPr lang="en-US" dirty="0">
                <a:solidFill>
                  <a:srgbClr val="0000FF"/>
                </a:solidFill>
                <a:latin typeface="DejaVu Sans Mono"/>
              </a:rPr>
              <a:t>public</a:t>
            </a:r>
            <a:r>
              <a:rPr lang="en-US" dirty="0">
                <a:solidFill>
                  <a:prstClr val="black"/>
                </a:solidFill>
                <a:latin typeface="DejaVu Sans Mono"/>
              </a:rPr>
              <a:t> </a:t>
            </a:r>
            <a:r>
              <a:rPr lang="en-US" dirty="0">
                <a:solidFill>
                  <a:srgbClr val="2B91AF"/>
                </a:solidFill>
                <a:latin typeface="DejaVu Sans Mono"/>
              </a:rPr>
              <a:t>List</a:t>
            </a:r>
            <a:r>
              <a:rPr lang="en-US" dirty="0">
                <a:solidFill>
                  <a:prstClr val="black"/>
                </a:solidFill>
                <a:latin typeface="DejaVu Sans Mono"/>
              </a:rPr>
              <a:t>&lt;</a:t>
            </a:r>
            <a:r>
              <a:rPr lang="en-US" dirty="0" err="1">
                <a:solidFill>
                  <a:srgbClr val="2B91AF"/>
                </a:solidFill>
                <a:latin typeface="DejaVu Sans Mono"/>
              </a:rPr>
              <a:t>IWebElement</a:t>
            </a:r>
            <a:r>
              <a:rPr lang="en-US" dirty="0">
                <a:solidFill>
                  <a:prstClr val="black"/>
                </a:solidFill>
                <a:latin typeface="DejaVu Sans Mono"/>
              </a:rPr>
              <a:t>&gt; </a:t>
            </a:r>
            <a:r>
              <a:rPr lang="en-US" b="1" dirty="0" err="1">
                <a:solidFill>
                  <a:schemeClr val="accent6">
                    <a:lumMod val="75000"/>
                  </a:schemeClr>
                </a:solidFill>
                <a:latin typeface="DejaVu Sans Mono"/>
              </a:rPr>
              <a:t>GetExpectedControls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DejaVu Sans Mono"/>
              </a:rPr>
              <a:t>()</a:t>
            </a:r>
          </a:p>
          <a:p>
            <a:r>
              <a:rPr lang="ru-RU" dirty="0">
                <a:solidFill>
                  <a:prstClr val="black"/>
                </a:solidFill>
                <a:latin typeface="DejaVu Sans Mono"/>
              </a:rPr>
              <a:t>    {</a:t>
            </a:r>
          </a:p>
          <a:p>
            <a:r>
              <a:rPr lang="en-US" dirty="0">
                <a:solidFill>
                  <a:prstClr val="black"/>
                </a:solidFill>
                <a:latin typeface="DejaVu Sans Mono"/>
              </a:rPr>
              <a:t>        </a:t>
            </a:r>
            <a:r>
              <a:rPr lang="en-US" dirty="0">
                <a:solidFill>
                  <a:srgbClr val="0000FF"/>
                </a:solidFill>
                <a:latin typeface="DejaVu Sans Mono"/>
              </a:rPr>
              <a:t>return</a:t>
            </a:r>
            <a:r>
              <a:rPr lang="en-US" dirty="0">
                <a:solidFill>
                  <a:prstClr val="black"/>
                </a:solidFill>
                <a:latin typeface="DejaVu Sans Mono"/>
              </a:rPr>
              <a:t> </a:t>
            </a:r>
            <a:r>
              <a:rPr lang="en-US" dirty="0">
                <a:solidFill>
                  <a:srgbClr val="0000FF"/>
                </a:solidFill>
                <a:latin typeface="DejaVu Sans Mono"/>
              </a:rPr>
              <a:t>new</a:t>
            </a:r>
            <a:r>
              <a:rPr lang="en-US" dirty="0">
                <a:solidFill>
                  <a:prstClr val="black"/>
                </a:solidFill>
                <a:latin typeface="DejaVu Sans Mono"/>
              </a:rPr>
              <a:t> </a:t>
            </a:r>
            <a:r>
              <a:rPr lang="en-US" dirty="0">
                <a:solidFill>
                  <a:srgbClr val="2B91AF"/>
                </a:solidFill>
                <a:latin typeface="DejaVu Sans Mono"/>
              </a:rPr>
              <a:t>List</a:t>
            </a:r>
            <a:r>
              <a:rPr lang="en-US" dirty="0">
                <a:solidFill>
                  <a:prstClr val="black"/>
                </a:solidFill>
                <a:latin typeface="DejaVu Sans Mono"/>
              </a:rPr>
              <a:t>&lt;</a:t>
            </a:r>
            <a:r>
              <a:rPr lang="en-US" dirty="0" err="1">
                <a:solidFill>
                  <a:srgbClr val="2B91AF"/>
                </a:solidFill>
                <a:latin typeface="DejaVu Sans Mono"/>
              </a:rPr>
              <a:t>IWebElement</a:t>
            </a:r>
            <a:r>
              <a:rPr lang="en-US" dirty="0">
                <a:solidFill>
                  <a:prstClr val="black"/>
                </a:solidFill>
                <a:latin typeface="DejaVu Sans Mono"/>
              </a:rPr>
              <a:t>&gt;()</a:t>
            </a:r>
          </a:p>
          <a:p>
            <a:r>
              <a:rPr lang="ru-RU" dirty="0">
                <a:solidFill>
                  <a:prstClr val="black"/>
                </a:solidFill>
                <a:latin typeface="DejaVu Sans Mono"/>
              </a:rPr>
              <a:t>        {</a:t>
            </a:r>
          </a:p>
          <a:p>
            <a:r>
              <a:rPr lang="en-US" dirty="0">
                <a:solidFill>
                  <a:prstClr val="black"/>
                </a:solidFill>
                <a:latin typeface="DejaVu Sans Mono"/>
              </a:rPr>
              <a:t>            </a:t>
            </a:r>
            <a:r>
              <a:rPr lang="en-US" b="1" dirty="0">
                <a:solidFill>
                  <a:prstClr val="black"/>
                </a:solidFill>
                <a:latin typeface="DejaVu Sans Mono"/>
              </a:rPr>
              <a:t>rbtnDonate50,</a:t>
            </a:r>
          </a:p>
          <a:p>
            <a:r>
              <a:rPr lang="en-US" b="1" dirty="0">
                <a:solidFill>
                  <a:prstClr val="black"/>
                </a:solidFill>
                <a:latin typeface="DejaVu Sans Mono"/>
              </a:rPr>
              <a:t>            </a:t>
            </a:r>
            <a:r>
              <a:rPr lang="en-US" b="1" dirty="0" err="1">
                <a:solidFill>
                  <a:prstClr val="black"/>
                </a:solidFill>
                <a:latin typeface="DejaVu Sans Mono"/>
              </a:rPr>
              <a:t>btnMakeDonation</a:t>
            </a:r>
            <a:endParaRPr lang="en-US" b="1" dirty="0">
              <a:solidFill>
                <a:prstClr val="black"/>
              </a:solidFill>
              <a:latin typeface="DejaVu Sans Mono"/>
            </a:endParaRPr>
          </a:p>
          <a:p>
            <a:r>
              <a:rPr lang="ru-RU" dirty="0">
                <a:solidFill>
                  <a:prstClr val="black"/>
                </a:solidFill>
                <a:latin typeface="DejaVu Sans Mono"/>
              </a:rPr>
              <a:t>        };</a:t>
            </a:r>
          </a:p>
          <a:p>
            <a:r>
              <a:rPr lang="ru-RU" dirty="0">
                <a:solidFill>
                  <a:prstClr val="black"/>
                </a:solidFill>
                <a:latin typeface="DejaVu Sans Mono"/>
              </a:rPr>
              <a:t>    }</a:t>
            </a:r>
          </a:p>
        </p:txBody>
      </p:sp>
    </p:spTree>
    <p:extLst>
      <p:ext uri="{BB962C8B-B14F-4D97-AF65-F5344CB8AC3E}">
        <p14:creationId xmlns:p14="http://schemas.microsoft.com/office/powerpoint/2010/main" val="4145973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Позволяет писать универсальные тесты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44</a:t>
            </a:fld>
            <a:endParaRPr lang="ru-RU"/>
          </a:p>
        </p:txBody>
      </p:sp>
      <p:sp>
        <p:nvSpPr>
          <p:cNvPr id="7" name="Прямоугольник 6"/>
          <p:cNvSpPr/>
          <p:nvPr/>
        </p:nvSpPr>
        <p:spPr>
          <a:xfrm>
            <a:off x="283889" y="1844824"/>
            <a:ext cx="8712968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DejaVu Sans Mono"/>
              </a:rPr>
              <a:t>public</a:t>
            </a:r>
            <a:r>
              <a:rPr lang="en-US" dirty="0">
                <a:solidFill>
                  <a:prstClr val="black"/>
                </a:solidFill>
                <a:latin typeface="DejaVu Sans Mono"/>
              </a:rPr>
              <a:t> </a:t>
            </a:r>
            <a:r>
              <a:rPr lang="en-US" dirty="0">
                <a:solidFill>
                  <a:srgbClr val="0000FF"/>
                </a:solidFill>
                <a:latin typeface="DejaVu Sans Mono"/>
              </a:rPr>
              <a:t>virtual</a:t>
            </a:r>
            <a:r>
              <a:rPr lang="en-US" dirty="0">
                <a:solidFill>
                  <a:prstClr val="black"/>
                </a:solidFill>
                <a:latin typeface="DejaVu Sans Mono"/>
              </a:rPr>
              <a:t> </a:t>
            </a:r>
            <a:r>
              <a:rPr lang="en-US" dirty="0" err="1">
                <a:solidFill>
                  <a:srgbClr val="2B91AF"/>
                </a:solidFill>
                <a:latin typeface="DejaVu Sans Mono"/>
              </a:rPr>
              <a:t>IHaveExpectedControls</a:t>
            </a:r>
            <a:r>
              <a:rPr lang="en-US" dirty="0">
                <a:solidFill>
                  <a:prstClr val="black"/>
                </a:solidFill>
                <a:latin typeface="DejaVu Sans Mono"/>
              </a:rPr>
              <a:t> </a:t>
            </a:r>
            <a:r>
              <a:rPr lang="en-US" b="1" dirty="0" err="1">
                <a:solidFill>
                  <a:prstClr val="black"/>
                </a:solidFill>
                <a:latin typeface="DejaVu Sans Mono"/>
              </a:rPr>
              <a:t>CurrentPage</a:t>
            </a:r>
            <a:r>
              <a:rPr lang="en-US" dirty="0">
                <a:solidFill>
                  <a:prstClr val="black"/>
                </a:solidFill>
                <a:latin typeface="DejaVu Sans Mono"/>
              </a:rPr>
              <a:t> </a:t>
            </a:r>
            <a:endParaRPr lang="ru-RU" dirty="0" smtClean="0">
              <a:solidFill>
                <a:prstClr val="black"/>
              </a:solidFill>
              <a:latin typeface="DejaVu Sans Mono"/>
            </a:endParaRPr>
          </a:p>
          <a:p>
            <a:r>
              <a:rPr lang="en-US" dirty="0" smtClean="0">
                <a:solidFill>
                  <a:prstClr val="black"/>
                </a:solidFill>
                <a:latin typeface="DejaVu Sans Mono"/>
              </a:rPr>
              <a:t>{ </a:t>
            </a:r>
            <a:endParaRPr lang="ru-RU" dirty="0" smtClean="0">
              <a:solidFill>
                <a:prstClr val="black"/>
              </a:solidFill>
              <a:latin typeface="DejaVu Sans Mono"/>
            </a:endParaRPr>
          </a:p>
          <a:p>
            <a:r>
              <a:rPr lang="ru-RU" dirty="0">
                <a:solidFill>
                  <a:prstClr val="black"/>
                </a:solidFill>
                <a:latin typeface="DejaVu Sans Mono"/>
              </a:rPr>
              <a:t>	</a:t>
            </a:r>
            <a:r>
              <a:rPr lang="en-US" dirty="0" smtClean="0">
                <a:solidFill>
                  <a:srgbClr val="0000FF"/>
                </a:solidFill>
                <a:latin typeface="DejaVu Sans Mono"/>
              </a:rPr>
              <a:t>get</a:t>
            </a:r>
            <a:r>
              <a:rPr lang="en-US" dirty="0" smtClean="0">
                <a:solidFill>
                  <a:prstClr val="black"/>
                </a:solidFill>
                <a:latin typeface="DejaVu Sans Mono"/>
              </a:rPr>
              <a:t> </a:t>
            </a:r>
            <a:r>
              <a:rPr lang="en-US" dirty="0">
                <a:solidFill>
                  <a:prstClr val="black"/>
                </a:solidFill>
                <a:latin typeface="DejaVu Sans Mono"/>
              </a:rPr>
              <a:t>{ </a:t>
            </a:r>
            <a:r>
              <a:rPr lang="en-US" dirty="0">
                <a:solidFill>
                  <a:srgbClr val="0000FF"/>
                </a:solidFill>
                <a:latin typeface="DejaVu Sans Mono"/>
              </a:rPr>
              <a:t>return</a:t>
            </a:r>
            <a:r>
              <a:rPr lang="en-US" dirty="0">
                <a:solidFill>
                  <a:prstClr val="black"/>
                </a:solidFill>
                <a:latin typeface="DejaVu Sans Mono"/>
              </a:rPr>
              <a:t> </a:t>
            </a:r>
            <a:r>
              <a:rPr lang="en-US" dirty="0">
                <a:solidFill>
                  <a:srgbClr val="0000FF"/>
                </a:solidFill>
                <a:latin typeface="DejaVu Sans Mono"/>
              </a:rPr>
              <a:t>null</a:t>
            </a:r>
            <a:r>
              <a:rPr lang="en-US" dirty="0">
                <a:solidFill>
                  <a:prstClr val="black"/>
                </a:solidFill>
                <a:latin typeface="DejaVu Sans Mono"/>
              </a:rPr>
              <a:t>; } </a:t>
            </a:r>
            <a:endParaRPr lang="ru-RU" dirty="0" smtClean="0">
              <a:solidFill>
                <a:prstClr val="black"/>
              </a:solidFill>
              <a:latin typeface="DejaVu Sans Mono"/>
            </a:endParaRPr>
          </a:p>
          <a:p>
            <a:r>
              <a:rPr lang="en-US" dirty="0" smtClean="0">
                <a:solidFill>
                  <a:prstClr val="black"/>
                </a:solidFill>
                <a:latin typeface="DejaVu Sans Mono"/>
              </a:rPr>
              <a:t>}</a:t>
            </a:r>
            <a:endParaRPr lang="en-US" dirty="0">
              <a:solidFill>
                <a:prstClr val="black"/>
              </a:solidFill>
              <a:latin typeface="DejaVu Sans Mono"/>
            </a:endParaRPr>
          </a:p>
          <a:p>
            <a:endParaRPr lang="ru-RU" dirty="0">
              <a:solidFill>
                <a:prstClr val="black"/>
              </a:solidFill>
              <a:latin typeface="DejaVu Sans Mono"/>
            </a:endParaRPr>
          </a:p>
          <a:p>
            <a:r>
              <a:rPr lang="en-US" dirty="0">
                <a:solidFill>
                  <a:prstClr val="black"/>
                </a:solidFill>
                <a:latin typeface="DejaVu Sans Mono"/>
              </a:rPr>
              <a:t>[</a:t>
            </a:r>
            <a:r>
              <a:rPr lang="en-US" dirty="0" err="1">
                <a:solidFill>
                  <a:srgbClr val="2B91AF"/>
                </a:solidFill>
                <a:latin typeface="DejaVu Sans Mono"/>
              </a:rPr>
              <a:t>TestMethod</a:t>
            </a:r>
            <a:r>
              <a:rPr lang="en-US" dirty="0">
                <a:solidFill>
                  <a:prstClr val="black"/>
                </a:solidFill>
                <a:latin typeface="DejaVu Sans Mono"/>
              </a:rPr>
              <a:t>]</a:t>
            </a:r>
          </a:p>
          <a:p>
            <a:r>
              <a:rPr lang="en-US" dirty="0">
                <a:solidFill>
                  <a:srgbClr val="0000FF"/>
                </a:solidFill>
                <a:latin typeface="DejaVu Sans Mono"/>
              </a:rPr>
              <a:t>public</a:t>
            </a:r>
            <a:r>
              <a:rPr lang="en-US" dirty="0">
                <a:solidFill>
                  <a:prstClr val="black"/>
                </a:solidFill>
                <a:latin typeface="DejaVu Sans Mono"/>
              </a:rPr>
              <a:t>  </a:t>
            </a:r>
            <a:r>
              <a:rPr lang="en-US" dirty="0">
                <a:solidFill>
                  <a:srgbClr val="0000FF"/>
                </a:solidFill>
                <a:latin typeface="DejaVu Sans Mono"/>
              </a:rPr>
              <a:t>void</a:t>
            </a:r>
            <a:r>
              <a:rPr lang="en-US" dirty="0">
                <a:solidFill>
                  <a:prstClr val="black"/>
                </a:solidFill>
                <a:latin typeface="DejaVu Sans Mono"/>
              </a:rPr>
              <a:t> </a:t>
            </a:r>
            <a:r>
              <a:rPr lang="en-US" dirty="0" err="1">
                <a:solidFill>
                  <a:prstClr val="black"/>
                </a:solidFill>
                <a:latin typeface="DejaVu Sans Mono"/>
              </a:rPr>
              <a:t>TestExpectedControls</a:t>
            </a:r>
            <a:r>
              <a:rPr lang="en-US" dirty="0">
                <a:solidFill>
                  <a:prstClr val="black"/>
                </a:solidFill>
                <a:latin typeface="DejaVu Sans Mono"/>
              </a:rPr>
              <a:t>()</a:t>
            </a:r>
          </a:p>
          <a:p>
            <a:r>
              <a:rPr lang="ru-RU" dirty="0">
                <a:solidFill>
                  <a:prstClr val="black"/>
                </a:solidFill>
                <a:latin typeface="DejaVu Sans Mono"/>
              </a:rPr>
              <a:t>{</a:t>
            </a:r>
          </a:p>
          <a:p>
            <a:r>
              <a:rPr lang="en-US" dirty="0">
                <a:solidFill>
                  <a:prstClr val="black"/>
                </a:solidFill>
                <a:latin typeface="DejaVu Sans Mono"/>
              </a:rPr>
              <a:t>    </a:t>
            </a:r>
            <a:r>
              <a:rPr lang="en-US" b="1" dirty="0" err="1">
                <a:solidFill>
                  <a:prstClr val="black"/>
                </a:solidFill>
                <a:latin typeface="DejaVu Sans Mono"/>
              </a:rPr>
              <a:t>CurrentPage</a:t>
            </a:r>
            <a:r>
              <a:rPr lang="en-US" dirty="0" err="1">
                <a:solidFill>
                  <a:prstClr val="black"/>
                </a:solidFill>
                <a:latin typeface="DejaVu Sans Mono"/>
              </a:rPr>
              <a:t>.Invoke</a:t>
            </a:r>
            <a:r>
              <a:rPr lang="en-US" dirty="0">
                <a:solidFill>
                  <a:prstClr val="black"/>
                </a:solidFill>
                <a:latin typeface="DejaVu Sans Mono"/>
              </a:rPr>
              <a:t>();</a:t>
            </a:r>
          </a:p>
          <a:p>
            <a:r>
              <a:rPr lang="ru-RU" dirty="0">
                <a:solidFill>
                  <a:prstClr val="black"/>
                </a:solidFill>
                <a:latin typeface="DejaVu Sans Mono"/>
              </a:rPr>
              <a:t>    </a:t>
            </a:r>
          </a:p>
          <a:p>
            <a:r>
              <a:rPr lang="en-US" dirty="0">
                <a:solidFill>
                  <a:prstClr val="black"/>
                </a:solidFill>
                <a:latin typeface="DejaVu Sans Mono"/>
              </a:rPr>
              <a:t>    </a:t>
            </a:r>
            <a:r>
              <a:rPr lang="en-US" dirty="0" err="1">
                <a:solidFill>
                  <a:srgbClr val="0000FF"/>
                </a:solidFill>
                <a:latin typeface="DejaVu Sans Mono"/>
              </a:rPr>
              <a:t>var</a:t>
            </a:r>
            <a:r>
              <a:rPr lang="en-US" dirty="0">
                <a:solidFill>
                  <a:prstClr val="black"/>
                </a:solidFill>
                <a:latin typeface="DejaVu Sans Mono"/>
              </a:rPr>
              <a:t> </a:t>
            </a:r>
            <a:r>
              <a:rPr lang="en-US" dirty="0" err="1">
                <a:solidFill>
                  <a:prstClr val="black"/>
                </a:solidFill>
                <a:latin typeface="DejaVu Sans Mono"/>
              </a:rPr>
              <a:t>expectedControls</a:t>
            </a:r>
            <a:r>
              <a:rPr lang="en-US" dirty="0">
                <a:solidFill>
                  <a:prstClr val="black"/>
                </a:solidFill>
                <a:latin typeface="DejaVu Sans Mono"/>
              </a:rPr>
              <a:t> = </a:t>
            </a:r>
            <a:r>
              <a:rPr lang="en-US" dirty="0" err="1">
                <a:solidFill>
                  <a:prstClr val="black"/>
                </a:solidFill>
                <a:latin typeface="DejaVu Sans Mono"/>
              </a:rPr>
              <a:t>CurrentPage.GetExpectedControls</a:t>
            </a:r>
            <a:r>
              <a:rPr lang="en-US" dirty="0">
                <a:solidFill>
                  <a:prstClr val="black"/>
                </a:solidFill>
                <a:latin typeface="DejaVu Sans Mono"/>
              </a:rPr>
              <a:t>();</a:t>
            </a:r>
          </a:p>
          <a:p>
            <a:r>
              <a:rPr lang="en-US" dirty="0">
                <a:solidFill>
                  <a:prstClr val="black"/>
                </a:solidFill>
                <a:latin typeface="DejaVu Sans Mono"/>
              </a:rPr>
              <a:t>    </a:t>
            </a:r>
            <a:r>
              <a:rPr lang="en-US" dirty="0" err="1">
                <a:solidFill>
                  <a:srgbClr val="0000FF"/>
                </a:solidFill>
                <a:latin typeface="DejaVu Sans Mono"/>
              </a:rPr>
              <a:t>foreach</a:t>
            </a:r>
            <a:r>
              <a:rPr lang="en-US" dirty="0">
                <a:solidFill>
                  <a:prstClr val="black"/>
                </a:solidFill>
                <a:latin typeface="DejaVu Sans Mono"/>
              </a:rPr>
              <a:t> (</a:t>
            </a:r>
            <a:r>
              <a:rPr lang="en-US" dirty="0" err="1">
                <a:solidFill>
                  <a:srgbClr val="0000FF"/>
                </a:solidFill>
                <a:latin typeface="DejaVu Sans Mono"/>
              </a:rPr>
              <a:t>var</a:t>
            </a:r>
            <a:r>
              <a:rPr lang="en-US" dirty="0">
                <a:solidFill>
                  <a:prstClr val="black"/>
                </a:solidFill>
                <a:latin typeface="DejaVu Sans Mono"/>
              </a:rPr>
              <a:t> </a:t>
            </a:r>
            <a:r>
              <a:rPr lang="en-US" dirty="0" err="1">
                <a:solidFill>
                  <a:prstClr val="black"/>
                </a:solidFill>
                <a:latin typeface="DejaVu Sans Mono"/>
              </a:rPr>
              <a:t>expectedControl</a:t>
            </a:r>
            <a:r>
              <a:rPr lang="en-US" dirty="0">
                <a:solidFill>
                  <a:prstClr val="black"/>
                </a:solidFill>
                <a:latin typeface="DejaVu Sans Mono"/>
              </a:rPr>
              <a:t> </a:t>
            </a:r>
            <a:r>
              <a:rPr lang="en-US" dirty="0">
                <a:solidFill>
                  <a:srgbClr val="0000FF"/>
                </a:solidFill>
                <a:latin typeface="DejaVu Sans Mono"/>
              </a:rPr>
              <a:t>in</a:t>
            </a:r>
            <a:r>
              <a:rPr lang="en-US" dirty="0">
                <a:solidFill>
                  <a:prstClr val="black"/>
                </a:solidFill>
                <a:latin typeface="DejaVu Sans Mono"/>
              </a:rPr>
              <a:t> </a:t>
            </a:r>
            <a:r>
              <a:rPr lang="en-US" dirty="0" err="1">
                <a:solidFill>
                  <a:prstClr val="black"/>
                </a:solidFill>
                <a:latin typeface="DejaVu Sans Mono"/>
              </a:rPr>
              <a:t>expectedControls</a:t>
            </a:r>
            <a:r>
              <a:rPr lang="en-US" dirty="0">
                <a:solidFill>
                  <a:prstClr val="black"/>
                </a:solidFill>
                <a:latin typeface="DejaVu Sans Mono"/>
              </a:rPr>
              <a:t>)</a:t>
            </a:r>
          </a:p>
          <a:p>
            <a:r>
              <a:rPr lang="ru-RU" dirty="0">
                <a:solidFill>
                  <a:prstClr val="black"/>
                </a:solidFill>
                <a:latin typeface="DejaVu Sans Mono"/>
              </a:rPr>
              <a:t>    {</a:t>
            </a:r>
          </a:p>
          <a:p>
            <a:r>
              <a:rPr lang="ru-RU" dirty="0" smtClean="0">
                <a:solidFill>
                  <a:srgbClr val="2B91AF"/>
                </a:solidFill>
                <a:latin typeface="DejaVu Sans Mono"/>
              </a:rPr>
              <a:t>		</a:t>
            </a:r>
            <a:r>
              <a:rPr lang="en-US" dirty="0" err="1" smtClean="0">
                <a:solidFill>
                  <a:srgbClr val="2B91AF"/>
                </a:solidFill>
                <a:latin typeface="DejaVu Sans Mono"/>
              </a:rPr>
              <a:t>Assert</a:t>
            </a:r>
            <a:r>
              <a:rPr lang="en-US" dirty="0" err="1" smtClean="0">
                <a:solidFill>
                  <a:prstClr val="black"/>
                </a:solidFill>
                <a:latin typeface="DejaVu Sans Mono"/>
              </a:rPr>
              <a:t>.IsTrue</a:t>
            </a:r>
            <a:r>
              <a:rPr lang="en-US" dirty="0" smtClean="0">
                <a:solidFill>
                  <a:prstClr val="black"/>
                </a:solidFill>
                <a:latin typeface="DejaVu Sans Mono"/>
              </a:rPr>
              <a:t>(</a:t>
            </a:r>
            <a:r>
              <a:rPr lang="en-US" dirty="0" err="1" smtClean="0">
                <a:solidFill>
                  <a:prstClr val="black"/>
                </a:solidFill>
                <a:latin typeface="DejaVu Sans Mono"/>
              </a:rPr>
              <a:t>expectedControl.Displayed</a:t>
            </a:r>
            <a:r>
              <a:rPr lang="en-US" dirty="0" smtClean="0">
                <a:solidFill>
                  <a:prstClr val="black"/>
                </a:solidFill>
                <a:latin typeface="DejaVu Sans Mono"/>
              </a:rPr>
              <a:t>);</a:t>
            </a:r>
            <a:endParaRPr lang="en-US" dirty="0">
              <a:solidFill>
                <a:prstClr val="black"/>
              </a:solidFill>
              <a:latin typeface="DejaVu Sans Mono"/>
            </a:endParaRPr>
          </a:p>
          <a:p>
            <a:r>
              <a:rPr lang="ru-RU" dirty="0">
                <a:solidFill>
                  <a:prstClr val="black"/>
                </a:solidFill>
                <a:latin typeface="DejaVu Sans Mono"/>
              </a:rPr>
              <a:t>    }</a:t>
            </a:r>
          </a:p>
          <a:p>
            <a:endParaRPr lang="ru-RU" dirty="0">
              <a:solidFill>
                <a:prstClr val="black"/>
              </a:solidFill>
              <a:latin typeface="DejaVu Sans Mono"/>
            </a:endParaRPr>
          </a:p>
          <a:p>
            <a:r>
              <a:rPr lang="ru-RU" dirty="0">
                <a:solidFill>
                  <a:prstClr val="black"/>
                </a:solidFill>
                <a:latin typeface="DejaVu Sans Mono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534011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 smtClean="0"/>
              <a:t>Спасибы</a:t>
            </a:r>
            <a:r>
              <a:rPr lang="ru-RU" dirty="0"/>
              <a:t>: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45</a:t>
            </a:fld>
            <a:endParaRPr lang="ru-RU"/>
          </a:p>
        </p:txBody>
      </p:sp>
      <p:sp>
        <p:nvSpPr>
          <p:cNvPr id="5" name="Объект 2"/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За то, что доклад состоялся:</a:t>
            </a:r>
          </a:p>
          <a:p>
            <a:pPr marL="0" indent="0">
              <a:buNone/>
            </a:pPr>
            <a:r>
              <a:rPr lang="ru-RU" dirty="0" smtClean="0"/>
              <a:t>	Спасибо </a:t>
            </a:r>
            <a:r>
              <a:rPr lang="ru-RU" dirty="0"/>
              <a:t>Вам</a:t>
            </a:r>
            <a:r>
              <a:rPr lang="ru-RU" dirty="0" smtClean="0"/>
              <a:t>!</a:t>
            </a:r>
            <a:br>
              <a:rPr lang="ru-RU" dirty="0" smtClean="0"/>
            </a:br>
            <a:endParaRPr lang="ru-RU" dirty="0"/>
          </a:p>
          <a:p>
            <a:r>
              <a:rPr lang="ru-RU" dirty="0"/>
              <a:t>За </a:t>
            </a:r>
            <a:r>
              <a:rPr lang="en-US" dirty="0"/>
              <a:t>Invoke</a:t>
            </a:r>
            <a:r>
              <a:rPr lang="ru-RU" dirty="0" smtClean="0"/>
              <a:t>()</a:t>
            </a:r>
          </a:p>
          <a:p>
            <a:pPr marL="457200" lvl="1" indent="0">
              <a:buNone/>
            </a:pPr>
            <a:r>
              <a:rPr lang="ru-RU" dirty="0" smtClean="0"/>
              <a:t>	Виктору </a:t>
            </a:r>
            <a:r>
              <a:rPr lang="ru-RU" dirty="0" err="1"/>
              <a:t>Линчевскому</a:t>
            </a:r>
            <a:r>
              <a:rPr lang="ru-RU" dirty="0"/>
              <a:t> </a:t>
            </a:r>
            <a:r>
              <a:rPr lang="ru-RU" dirty="0" smtClean="0"/>
              <a:t>	</a:t>
            </a:r>
          </a:p>
          <a:p>
            <a:pPr marL="400050" lvl="1" indent="0">
              <a:buNone/>
            </a:pPr>
            <a:r>
              <a:rPr lang="ru-RU" dirty="0" smtClean="0"/>
              <a:t>	Леониду Артемьеву</a:t>
            </a:r>
            <a:br>
              <a:rPr lang="ru-RU" dirty="0" smtClean="0"/>
            </a:br>
            <a:endParaRPr lang="ru-RU" dirty="0" smtClean="0"/>
          </a:p>
          <a:p>
            <a:r>
              <a:rPr lang="ru-RU" dirty="0" smtClean="0"/>
              <a:t>Помощь в подготовке доклада:</a:t>
            </a:r>
          </a:p>
          <a:p>
            <a:pPr marL="457200" lvl="1" indent="0">
              <a:buNone/>
            </a:pPr>
            <a:r>
              <a:rPr lang="ru-RU" dirty="0" smtClean="0"/>
              <a:t>	Михаил </a:t>
            </a:r>
            <a:r>
              <a:rPr lang="ru-RU" dirty="0" err="1"/>
              <a:t>Поляруш</a:t>
            </a:r>
            <a:endParaRPr lang="ru-RU" dirty="0"/>
          </a:p>
          <a:p>
            <a:pPr marL="457200" lvl="1" indent="0">
              <a:buNone/>
            </a:pPr>
            <a:r>
              <a:rPr lang="ru-RU" dirty="0" smtClean="0"/>
              <a:t>	Андрей </a:t>
            </a:r>
            <a:r>
              <a:rPr lang="ru-RU" dirty="0"/>
              <a:t>Ребров </a:t>
            </a:r>
          </a:p>
        </p:txBody>
      </p:sp>
    </p:spTree>
    <p:extLst>
      <p:ext uri="{BB962C8B-B14F-4D97-AF65-F5344CB8AC3E}">
        <p14:creationId xmlns:p14="http://schemas.microsoft.com/office/powerpoint/2010/main" val="4199156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Я не прощаюсь, я говорю: до свидания!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46</a:t>
            </a:fld>
            <a:endParaRPr lang="ru-RU"/>
          </a:p>
        </p:txBody>
      </p:sp>
      <p:pic>
        <p:nvPicPr>
          <p:cNvPr id="4" name="Picture 4" descr="D:\projects_current\home-page-photo\200_phot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686673"/>
            <a:ext cx="3240360" cy="45041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833601">
            <a:off x="5809581" y="3584116"/>
            <a:ext cx="4904298" cy="5859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6" y="1811502"/>
            <a:ext cx="3648075" cy="1219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8948" y="3429000"/>
            <a:ext cx="3705225" cy="1581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Прямоугольник 7"/>
          <p:cNvSpPr/>
          <p:nvPr/>
        </p:nvSpPr>
        <p:spPr>
          <a:xfrm>
            <a:off x="179512" y="5558730"/>
            <a:ext cx="3240360" cy="632044"/>
          </a:xfrm>
          <a:prstGeom prst="rect">
            <a:avLst/>
          </a:prstGeom>
          <a:solidFill>
            <a:srgbClr val="595959">
              <a:alpha val="72157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TextBox 6"/>
          <p:cNvSpPr txBox="1"/>
          <p:nvPr/>
        </p:nvSpPr>
        <p:spPr>
          <a:xfrm>
            <a:off x="212671" y="5558730"/>
            <a:ext cx="3209533" cy="646331"/>
          </a:xfrm>
          <a:prstGeom prst="rect">
            <a:avLst/>
          </a:prstGeom>
          <a:noFill/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ru-RU" sz="3600" b="1" dirty="0" smtClean="0">
                <a:solidFill>
                  <a:schemeClr val="bg2"/>
                </a:solidFill>
              </a:rPr>
              <a:t>Дима </a:t>
            </a:r>
            <a:r>
              <a:rPr lang="ru-RU" sz="3600" b="1" dirty="0" err="1" smtClean="0">
                <a:solidFill>
                  <a:schemeClr val="bg2"/>
                </a:solidFill>
              </a:rPr>
              <a:t>Жарий</a:t>
            </a:r>
            <a:endParaRPr lang="ru-RU" sz="3600" b="1" dirty="0">
              <a:solidFill>
                <a:schemeClr val="bg2"/>
              </a:solidFill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9696" y="4857402"/>
            <a:ext cx="3672408" cy="1402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87855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smtClean="0">
                <a:effectLst/>
              </a:rPr>
              <a:t>Нет. Если у вас парочка несложных тестов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5</a:t>
            </a:fld>
            <a:endParaRPr lang="ru-RU"/>
          </a:p>
        </p:txBody>
      </p:sp>
      <p:pic>
        <p:nvPicPr>
          <p:cNvPr id="2050" name="Picture 2" descr="http://img05.slando.ru/images_slandoru/91546459_1_644x461_metodichka-sgap-traditsionnaya-formalnaya-logika-saratov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6663" y="4221088"/>
            <a:ext cx="1647825" cy="2195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Прямоугольник 12"/>
          <p:cNvSpPr/>
          <p:nvPr/>
        </p:nvSpPr>
        <p:spPr>
          <a:xfrm>
            <a:off x="251520" y="1772816"/>
            <a:ext cx="8712968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Monaco" pitchFamily="2" charset="0"/>
              </a:rPr>
              <a:t>public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Monaco" pitchFamily="2" charset="0"/>
              </a:rPr>
              <a:t>void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 </a:t>
            </a:r>
            <a:r>
              <a:rPr lang="en-US" dirty="0" err="1">
                <a:solidFill>
                  <a:prstClr val="black"/>
                </a:solidFill>
                <a:latin typeface="Monaco" pitchFamily="2" charset="0"/>
              </a:rPr>
              <a:t>Wikipedia_Smart_Search_Test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()</a:t>
            </a:r>
          </a:p>
          <a:p>
            <a:r>
              <a:rPr lang="ru-RU" dirty="0">
                <a:solidFill>
                  <a:prstClr val="black"/>
                </a:solidFill>
                <a:latin typeface="Consolas"/>
              </a:rPr>
              <a:t>{</a:t>
            </a:r>
          </a:p>
          <a:p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    </a:t>
            </a:r>
            <a:r>
              <a:rPr lang="en-US" dirty="0" err="1">
                <a:solidFill>
                  <a:srgbClr val="2B91AF"/>
                </a:solidFill>
                <a:latin typeface="Monaco" pitchFamily="2" charset="0"/>
              </a:rPr>
              <a:t>RemoteWebDriver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 driver = </a:t>
            </a:r>
            <a:r>
              <a:rPr lang="en-US" dirty="0">
                <a:solidFill>
                  <a:srgbClr val="0000FF"/>
                </a:solidFill>
                <a:latin typeface="Monaco" pitchFamily="2" charset="0"/>
              </a:rPr>
              <a:t>new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latin typeface="Monaco" pitchFamily="2" charset="0"/>
              </a:rPr>
              <a:t>InternetExplorerDriver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();</a:t>
            </a:r>
          </a:p>
          <a:p>
            <a:r>
              <a:rPr lang="en-US" dirty="0" smtClean="0">
                <a:solidFill>
                  <a:prstClr val="black"/>
                </a:solidFill>
                <a:latin typeface="Monaco" pitchFamily="2" charset="0"/>
              </a:rPr>
              <a:t/>
            </a:r>
            <a:br>
              <a:rPr lang="en-US" dirty="0" smtClean="0">
                <a:solidFill>
                  <a:prstClr val="black"/>
                </a:solidFill>
                <a:latin typeface="Monaco" pitchFamily="2" charset="0"/>
              </a:rPr>
            </a:br>
            <a:r>
              <a:rPr lang="en-US" dirty="0" smtClean="0">
                <a:solidFill>
                  <a:prstClr val="black"/>
                </a:solidFill>
                <a:latin typeface="Monaco" pitchFamily="2" charset="0"/>
              </a:rPr>
              <a:t>    </a:t>
            </a:r>
            <a:r>
              <a:rPr lang="en-US" dirty="0" err="1">
                <a:solidFill>
                  <a:prstClr val="black"/>
                </a:solidFill>
                <a:latin typeface="Monaco" pitchFamily="2" charset="0"/>
              </a:rPr>
              <a:t>driver.Navigate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()</a:t>
            </a:r>
          </a:p>
          <a:p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          .</a:t>
            </a:r>
            <a:r>
              <a:rPr lang="en-US" dirty="0" err="1">
                <a:solidFill>
                  <a:prstClr val="black"/>
                </a:solidFill>
                <a:latin typeface="Monaco" pitchFamily="2" charset="0"/>
              </a:rPr>
              <a:t>GoToUrl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(</a:t>
            </a:r>
            <a:r>
              <a:rPr lang="en-US" dirty="0">
                <a:solidFill>
                  <a:srgbClr val="A31515"/>
                </a:solidFill>
                <a:latin typeface="Monaco" pitchFamily="2" charset="0"/>
              </a:rPr>
              <a:t>"http://en.wikipedia.org/wiki/</a:t>
            </a:r>
            <a:r>
              <a:rPr lang="en-US" dirty="0" err="1">
                <a:solidFill>
                  <a:srgbClr val="A31515"/>
                </a:solidFill>
                <a:latin typeface="Monaco" pitchFamily="2" charset="0"/>
              </a:rPr>
              <a:t>Main_Page</a:t>
            </a:r>
            <a:r>
              <a:rPr lang="en-US" dirty="0" smtClean="0">
                <a:solidFill>
                  <a:srgbClr val="A31515"/>
                </a:solidFill>
                <a:latin typeface="Monaco" pitchFamily="2" charset="0"/>
              </a:rPr>
              <a:t>"</a:t>
            </a:r>
            <a:r>
              <a:rPr lang="en-US" dirty="0" smtClean="0">
                <a:solidFill>
                  <a:prstClr val="black"/>
                </a:solidFill>
                <a:latin typeface="Monaco" pitchFamily="2" charset="0"/>
              </a:rPr>
              <a:t>);</a:t>
            </a:r>
          </a:p>
          <a:p>
            <a:endParaRPr lang="en-US" dirty="0">
              <a:solidFill>
                <a:prstClr val="black"/>
              </a:solidFill>
              <a:latin typeface="Monaco" pitchFamily="2" charset="0"/>
            </a:endParaRPr>
          </a:p>
          <a:p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    </a:t>
            </a:r>
            <a:r>
              <a:rPr lang="en-US" dirty="0" err="1">
                <a:solidFill>
                  <a:prstClr val="black"/>
                </a:solidFill>
                <a:latin typeface="Monaco" pitchFamily="2" charset="0"/>
              </a:rPr>
              <a:t>driver.FindElementByCssSelector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(</a:t>
            </a:r>
            <a:r>
              <a:rPr lang="en-US" dirty="0">
                <a:solidFill>
                  <a:srgbClr val="A31515"/>
                </a:solidFill>
                <a:latin typeface="Monaco" pitchFamily="2" charset="0"/>
              </a:rPr>
              <a:t>@"</a:t>
            </a:r>
            <a:r>
              <a:rPr lang="en-US" dirty="0" err="1">
                <a:solidFill>
                  <a:srgbClr val="A31515"/>
                </a:solidFill>
                <a:latin typeface="Monaco" pitchFamily="2" charset="0"/>
              </a:rPr>
              <a:t>div#simpleSearch</a:t>
            </a:r>
            <a:r>
              <a:rPr lang="en-US" dirty="0">
                <a:solidFill>
                  <a:srgbClr val="A31515"/>
                </a:solidFill>
                <a:latin typeface="Monaco" pitchFamily="2" charset="0"/>
              </a:rPr>
              <a:t>"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)</a:t>
            </a:r>
          </a:p>
          <a:p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          .</a:t>
            </a:r>
            <a:r>
              <a:rPr lang="en-US" dirty="0" err="1">
                <a:solidFill>
                  <a:prstClr val="black"/>
                </a:solidFill>
                <a:latin typeface="Monaco" pitchFamily="2" charset="0"/>
              </a:rPr>
              <a:t>SendKeys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(</a:t>
            </a:r>
            <a:r>
              <a:rPr lang="en-US" dirty="0">
                <a:solidFill>
                  <a:srgbClr val="A31515"/>
                </a:solidFill>
                <a:latin typeface="Monaco" pitchFamily="2" charset="0"/>
              </a:rPr>
              <a:t>"</a:t>
            </a:r>
            <a:r>
              <a:rPr lang="en-US" dirty="0" err="1">
                <a:solidFill>
                  <a:srgbClr val="A31515"/>
                </a:solidFill>
                <a:latin typeface="Monaco" pitchFamily="2" charset="0"/>
              </a:rPr>
              <a:t>Webdriver</a:t>
            </a:r>
            <a:r>
              <a:rPr lang="en-US" dirty="0">
                <a:solidFill>
                  <a:srgbClr val="A31515"/>
                </a:solidFill>
                <a:latin typeface="Monaco" pitchFamily="2" charset="0"/>
              </a:rPr>
              <a:t> Selenium</a:t>
            </a:r>
            <a:r>
              <a:rPr lang="en-US" dirty="0" smtClean="0">
                <a:solidFill>
                  <a:srgbClr val="A31515"/>
                </a:solidFill>
                <a:latin typeface="Monaco" pitchFamily="2" charset="0"/>
              </a:rPr>
              <a:t>"</a:t>
            </a:r>
            <a:r>
              <a:rPr lang="en-US" dirty="0" smtClean="0">
                <a:solidFill>
                  <a:prstClr val="black"/>
                </a:solidFill>
                <a:latin typeface="Monaco" pitchFamily="2" charset="0"/>
              </a:rPr>
              <a:t>);</a:t>
            </a:r>
            <a:br>
              <a:rPr lang="en-US" dirty="0" smtClean="0">
                <a:solidFill>
                  <a:prstClr val="black"/>
                </a:solidFill>
                <a:latin typeface="Monaco" pitchFamily="2" charset="0"/>
              </a:rPr>
            </a:br>
            <a:endParaRPr lang="en-US" dirty="0">
              <a:solidFill>
                <a:prstClr val="black"/>
              </a:solidFill>
              <a:latin typeface="Monaco" pitchFamily="2" charset="0"/>
            </a:endParaRPr>
          </a:p>
          <a:p>
            <a:r>
              <a:rPr lang="en-US" dirty="0" smtClean="0">
                <a:solidFill>
                  <a:srgbClr val="2B91AF"/>
                </a:solidFill>
                <a:latin typeface="Monaco" pitchFamily="2" charset="0"/>
              </a:rPr>
              <a:t>    </a:t>
            </a:r>
            <a:r>
              <a:rPr lang="en-US" dirty="0" err="1" smtClean="0">
                <a:solidFill>
                  <a:srgbClr val="2B91AF"/>
                </a:solidFill>
                <a:latin typeface="Monaco" pitchFamily="2" charset="0"/>
              </a:rPr>
              <a:t>Assert</a:t>
            </a:r>
            <a:r>
              <a:rPr lang="en-US" dirty="0" err="1" smtClean="0">
                <a:solidFill>
                  <a:prstClr val="black"/>
                </a:solidFill>
                <a:latin typeface="Monaco" pitchFamily="2" charset="0"/>
              </a:rPr>
              <a:t>.AreEqual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(</a:t>
            </a:r>
            <a:r>
              <a:rPr lang="en-US" dirty="0">
                <a:solidFill>
                  <a:srgbClr val="A31515"/>
                </a:solidFill>
                <a:latin typeface="Monaco" pitchFamily="2" charset="0"/>
              </a:rPr>
              <a:t>"http://</a:t>
            </a:r>
            <a:r>
              <a:rPr lang="en-US" dirty="0" smtClean="0">
                <a:solidFill>
                  <a:srgbClr val="A31515"/>
                </a:solidFill>
                <a:latin typeface="Monaco" pitchFamily="2" charset="0"/>
              </a:rPr>
              <a:t>en.wiki {...} Driver</a:t>
            </a:r>
            <a:r>
              <a:rPr lang="en-US" dirty="0">
                <a:solidFill>
                  <a:srgbClr val="A31515"/>
                </a:solidFill>
                <a:latin typeface="Monaco" pitchFamily="2" charset="0"/>
              </a:rPr>
              <a:t>"</a:t>
            </a:r>
            <a:endParaRPr lang="en-US" dirty="0">
              <a:solidFill>
                <a:prstClr val="black"/>
              </a:solidFill>
              <a:latin typeface="Monaco" pitchFamily="2" charset="0"/>
            </a:endParaRPr>
          </a:p>
          <a:p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                   , </a:t>
            </a:r>
            <a:r>
              <a:rPr lang="en-US" dirty="0" err="1">
                <a:solidFill>
                  <a:prstClr val="black"/>
                </a:solidFill>
                <a:latin typeface="Monaco" pitchFamily="2" charset="0"/>
              </a:rPr>
              <a:t>driver.Url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);</a:t>
            </a:r>
          </a:p>
          <a:p>
            <a:r>
              <a:rPr lang="ru-RU" dirty="0">
                <a:solidFill>
                  <a:prstClr val="black"/>
                </a:solidFill>
                <a:latin typeface="Consolas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46597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>
                <a:effectLst/>
              </a:rPr>
              <a:t>Нет. Если у вас </a:t>
            </a:r>
            <a:r>
              <a:rPr lang="ru-RU" dirty="0" smtClean="0">
                <a:effectLst/>
              </a:rPr>
              <a:t>несколько сложных тестов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6</a:t>
            </a:fld>
            <a:endParaRPr lang="ru-RU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990" y="1659113"/>
            <a:ext cx="7450353" cy="4759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 descr="http://v-silin.ru/wp-content/uploads/Old-Book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8" y="2924944"/>
            <a:ext cx="2703002" cy="18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2747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>
                <a:effectLst/>
              </a:rPr>
              <a:t>Ведь код можно </a:t>
            </a:r>
            <a:r>
              <a:rPr lang="ru-RU" dirty="0" smtClean="0">
                <a:effectLst/>
              </a:rPr>
              <a:t>улучшить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7</a:t>
            </a:fld>
            <a:endParaRPr lang="ru-RU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501" y="1724744"/>
            <a:ext cx="6808787" cy="480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05910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Как улучшить?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8</a:t>
            </a:fld>
            <a:endParaRPr lang="ru-RU"/>
          </a:p>
        </p:txBody>
      </p:sp>
      <p:sp>
        <p:nvSpPr>
          <p:cNvPr id="6" name="Объект 2"/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800" dirty="0" smtClean="0"/>
              <a:t>Вынести часто используемый функционал в </a:t>
            </a:r>
            <a:r>
              <a:rPr lang="ru-RU" sz="2800" b="1" dirty="0" smtClean="0"/>
              <a:t>общедоступные</a:t>
            </a:r>
            <a:r>
              <a:rPr lang="ru-RU" sz="2800" dirty="0" smtClean="0"/>
              <a:t> методы</a:t>
            </a:r>
          </a:p>
          <a:p>
            <a:r>
              <a:rPr lang="ru-RU" sz="2800" dirty="0" smtClean="0"/>
              <a:t>Отформатировать код</a:t>
            </a:r>
          </a:p>
          <a:p>
            <a:r>
              <a:rPr lang="ru-RU" sz="2800" dirty="0" smtClean="0"/>
              <a:t>Добавить комментарии</a:t>
            </a:r>
          </a:p>
          <a:p>
            <a:pPr marL="0" indent="0">
              <a:buNone/>
            </a:pPr>
            <a:r>
              <a:rPr lang="en-US" sz="1800" dirty="0" smtClean="0">
                <a:latin typeface="Monaco" pitchFamily="2" charset="0"/>
              </a:rPr>
              <a:t/>
            </a:r>
            <a:br>
              <a:rPr lang="en-US" sz="1800" dirty="0" smtClean="0">
                <a:latin typeface="Monaco" pitchFamily="2" charset="0"/>
              </a:rPr>
            </a:br>
            <a:r>
              <a:rPr lang="en-US" sz="1800" dirty="0" smtClean="0">
                <a:latin typeface="Monaco" pitchFamily="2" charset="0"/>
              </a:rPr>
              <a:t>   </a:t>
            </a:r>
            <a:r>
              <a:rPr lang="en-US" sz="1800" dirty="0" err="1" smtClean="0">
                <a:latin typeface="Monaco" pitchFamily="2" charset="0"/>
              </a:rPr>
              <a:t>driver.FindElement</a:t>
            </a:r>
            <a:r>
              <a:rPr lang="en-US" sz="1800" dirty="0" smtClean="0">
                <a:latin typeface="Monaco" pitchFamily="2" charset="0"/>
              </a:rPr>
              <a:t>(</a:t>
            </a:r>
            <a:r>
              <a:rPr lang="en-US" sz="1800" dirty="0" err="1" smtClean="0">
                <a:solidFill>
                  <a:srgbClr val="2B91AF"/>
                </a:solidFill>
                <a:latin typeface="Monaco" pitchFamily="2" charset="0"/>
              </a:rPr>
              <a:t>By</a:t>
            </a:r>
            <a:r>
              <a:rPr lang="en-US" sz="1800" dirty="0" err="1" smtClean="0">
                <a:solidFill>
                  <a:prstClr val="black"/>
                </a:solidFill>
                <a:latin typeface="Monaco" pitchFamily="2" charset="0"/>
              </a:rPr>
              <a:t>.XPath</a:t>
            </a:r>
            <a:r>
              <a:rPr lang="en-US" sz="1800" dirty="0">
                <a:solidFill>
                  <a:prstClr val="black"/>
                </a:solidFill>
                <a:latin typeface="Monaco" pitchFamily="2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Monaco" pitchFamily="2" charset="0"/>
              </a:rPr>
              <a:t>"//a[text()='Log On</a:t>
            </a:r>
            <a:r>
              <a:rPr lang="en-US" sz="1800" dirty="0" smtClean="0">
                <a:solidFill>
                  <a:srgbClr val="A31515"/>
                </a:solidFill>
                <a:latin typeface="Monaco" pitchFamily="2" charset="0"/>
              </a:rPr>
              <a:t>']"</a:t>
            </a:r>
            <a:r>
              <a:rPr lang="en-US" sz="1800" dirty="0" smtClean="0">
                <a:solidFill>
                  <a:prstClr val="black"/>
                </a:solidFill>
                <a:latin typeface="Monaco" pitchFamily="2" charset="0"/>
              </a:rPr>
              <a:t>))</a:t>
            </a:r>
            <a:br>
              <a:rPr lang="en-US" sz="1800" dirty="0" smtClean="0">
                <a:solidFill>
                  <a:prstClr val="black"/>
                </a:solidFill>
                <a:latin typeface="Monaco" pitchFamily="2" charset="0"/>
              </a:rPr>
            </a:br>
            <a:r>
              <a:rPr lang="en-US" sz="1800" dirty="0" smtClean="0">
                <a:solidFill>
                  <a:prstClr val="black"/>
                </a:solidFill>
                <a:latin typeface="Monaco" pitchFamily="2" charset="0"/>
              </a:rPr>
              <a:t>   .</a:t>
            </a:r>
            <a:r>
              <a:rPr lang="en-US" sz="1800" dirty="0">
                <a:solidFill>
                  <a:prstClr val="black"/>
                </a:solidFill>
                <a:latin typeface="Monaco" pitchFamily="2" charset="0"/>
              </a:rPr>
              <a:t>Click();</a:t>
            </a:r>
          </a:p>
          <a:p>
            <a:pPr marL="0" indent="0">
              <a:buNone/>
            </a:pPr>
            <a:endParaRPr lang="ru-RU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899592" y="4925834"/>
            <a:ext cx="813690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8000"/>
                </a:solidFill>
                <a:latin typeface="Monaco" pitchFamily="2" charset="0"/>
              </a:rPr>
              <a:t>// Click on the Log On link.</a:t>
            </a:r>
          </a:p>
          <a:p>
            <a:r>
              <a:rPr lang="en-US" dirty="0" err="1" smtClean="0">
                <a:solidFill>
                  <a:srgbClr val="2B91AF"/>
                </a:solidFill>
                <a:latin typeface="Monaco" pitchFamily="2" charset="0"/>
              </a:rPr>
              <a:t>var</a:t>
            </a:r>
            <a:r>
              <a:rPr lang="en-US" dirty="0" smtClean="0">
                <a:solidFill>
                  <a:prstClr val="black"/>
                </a:solidFill>
                <a:latin typeface="Monaco" pitchFamily="2" charset="0"/>
              </a:rPr>
              <a:t> </a:t>
            </a:r>
            <a:r>
              <a:rPr lang="en-US" dirty="0" err="1">
                <a:solidFill>
                  <a:prstClr val="black"/>
                </a:solidFill>
                <a:latin typeface="Monaco" pitchFamily="2" charset="0"/>
              </a:rPr>
              <a:t>logOnLink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 = </a:t>
            </a:r>
            <a:r>
              <a:rPr lang="en-US" dirty="0" err="1">
                <a:solidFill>
                  <a:prstClr val="black"/>
                </a:solidFill>
                <a:latin typeface="Monaco" pitchFamily="2" charset="0"/>
              </a:rPr>
              <a:t>driver.FindElement</a:t>
            </a:r>
            <a:r>
              <a:rPr lang="en-US" dirty="0" smtClean="0">
                <a:solidFill>
                  <a:prstClr val="black"/>
                </a:solidFill>
                <a:latin typeface="Monaco" pitchFamily="2" charset="0"/>
              </a:rPr>
              <a:t>(</a:t>
            </a:r>
            <a:br>
              <a:rPr lang="en-US" dirty="0" smtClean="0">
                <a:solidFill>
                  <a:prstClr val="black"/>
                </a:solidFill>
                <a:latin typeface="Monaco" pitchFamily="2" charset="0"/>
              </a:rPr>
            </a:br>
            <a:r>
              <a:rPr lang="en-US" dirty="0" smtClean="0">
                <a:solidFill>
                  <a:prstClr val="black"/>
                </a:solidFill>
                <a:latin typeface="Monaco" pitchFamily="2" charset="0"/>
              </a:rPr>
              <a:t>                       </a:t>
            </a:r>
            <a:r>
              <a:rPr lang="en-US" dirty="0" err="1" smtClean="0">
                <a:solidFill>
                  <a:srgbClr val="2B91AF"/>
                </a:solidFill>
                <a:latin typeface="Monaco" pitchFamily="2" charset="0"/>
              </a:rPr>
              <a:t>By</a:t>
            </a:r>
            <a:r>
              <a:rPr lang="en-US" dirty="0" err="1" smtClean="0">
                <a:solidFill>
                  <a:prstClr val="black"/>
                </a:solidFill>
                <a:latin typeface="Monaco" pitchFamily="2" charset="0"/>
              </a:rPr>
              <a:t>.XPath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(</a:t>
            </a:r>
            <a:r>
              <a:rPr lang="en-US" dirty="0">
                <a:solidFill>
                  <a:srgbClr val="A31515"/>
                </a:solidFill>
                <a:latin typeface="Monaco" pitchFamily="2" charset="0"/>
              </a:rPr>
              <a:t>"//a[text()='Log On']"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));</a:t>
            </a:r>
          </a:p>
          <a:p>
            <a:r>
              <a:rPr lang="en-US" dirty="0" err="1">
                <a:solidFill>
                  <a:prstClr val="black"/>
                </a:solidFill>
                <a:latin typeface="Monaco" pitchFamily="2" charset="0"/>
              </a:rPr>
              <a:t>logOnLink.Click</a:t>
            </a:r>
            <a:r>
              <a:rPr lang="en-US" dirty="0" smtClean="0">
                <a:solidFill>
                  <a:prstClr val="black"/>
                </a:solidFill>
                <a:latin typeface="Monaco" pitchFamily="2" charset="0"/>
              </a:rPr>
              <a:t>();</a:t>
            </a:r>
            <a:endParaRPr lang="en-US" dirty="0">
              <a:solidFill>
                <a:prstClr val="black"/>
              </a:solidFill>
              <a:latin typeface="Monaco" pitchFamily="2" charset="0"/>
            </a:endParaRPr>
          </a:p>
        </p:txBody>
      </p:sp>
      <p:sp>
        <p:nvSpPr>
          <p:cNvPr id="10" name="Стрелка вниз 9"/>
          <p:cNvSpPr/>
          <p:nvPr/>
        </p:nvSpPr>
        <p:spPr>
          <a:xfrm>
            <a:off x="3419872" y="4365104"/>
            <a:ext cx="576064" cy="504056"/>
          </a:xfrm>
          <a:prstGeom prst="down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26990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>
                <a:effectLst/>
              </a:rPr>
              <a:t>И</a:t>
            </a:r>
            <a:r>
              <a:rPr lang="en-US" dirty="0">
                <a:effectLst/>
              </a:rPr>
              <a:t>,</a:t>
            </a:r>
            <a:r>
              <a:rPr lang="ru-RU" dirty="0" smtClean="0">
                <a:effectLst/>
              </a:rPr>
              <a:t> </a:t>
            </a:r>
            <a:r>
              <a:rPr lang="ru-RU" dirty="0">
                <a:effectLst/>
              </a:rPr>
              <a:t>если у вас все под </a:t>
            </a:r>
            <a:r>
              <a:rPr lang="ru-RU" dirty="0" smtClean="0">
                <a:effectLst/>
              </a:rPr>
              <a:t>контролем</a:t>
            </a:r>
            <a:r>
              <a:rPr lang="en-US" dirty="0" smtClean="0">
                <a:effectLst/>
              </a:rPr>
              <a:t>…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9</a:t>
            </a:fld>
            <a:endParaRPr lang="ru-RU"/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84784"/>
            <a:ext cx="9144000" cy="4930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01676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atdays.com">
      <a:dk1>
        <a:srgbClr val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DD3333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DD3333"/>
      </a:hlink>
      <a:folHlink>
        <a:srgbClr val="DD3333"/>
      </a:folHlink>
    </a:clrScheme>
    <a:fontScheme name="Остин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NewsPrint">
      <a:fillStyleLst>
        <a:solidFill>
          <a:schemeClr val="phClr"/>
        </a:solidFill>
        <a:gradFill rotWithShape="1">
          <a:gsLst>
            <a:gs pos="0">
              <a:schemeClr val="phClr">
                <a:tint val="37000"/>
                <a:hueMod val="100000"/>
                <a:satMod val="200000"/>
                <a:lumMod val="88000"/>
              </a:schemeClr>
            </a:gs>
            <a:gs pos="100000">
              <a:schemeClr val="phClr">
                <a:tint val="53000"/>
                <a:shade val="100000"/>
                <a:hueMod val="100000"/>
                <a:satMod val="350000"/>
                <a:lumMod val="79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83000"/>
                <a:shade val="100000"/>
                <a:alpha val="100000"/>
                <a:hueMod val="100000"/>
                <a:satMod val="220000"/>
                <a:lumMod val="90000"/>
              </a:schemeClr>
            </a:gs>
            <a:gs pos="76000">
              <a:schemeClr val="phClr">
                <a:shade val="100000"/>
              </a:schemeClr>
            </a:gs>
            <a:gs pos="100000">
              <a:schemeClr val="phClr">
                <a:shade val="93000"/>
                <a:alpha val="100000"/>
                <a:satMod val="100000"/>
                <a:lumMod val="93000"/>
              </a:schemeClr>
            </a:gs>
          </a:gsLst>
          <a:path path="circle">
            <a:fillToRect l="15000" t="15000" r="100000" b="100000"/>
          </a:path>
        </a:gradFill>
      </a:fillStyleLst>
      <a:lnStyleLst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12700" dir="528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2700">
            <a:bevelT w="31750" h="127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Essential</Template>
  <TotalTime>2429</TotalTime>
  <Words>938</Words>
  <Application>Microsoft Office PowerPoint</Application>
  <PresentationFormat>Экран (4:3)</PresentationFormat>
  <Paragraphs>374</Paragraphs>
  <Slides>46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46</vt:i4>
      </vt:variant>
    </vt:vector>
  </HeadingPairs>
  <TitlesOfParts>
    <vt:vector size="47" baseType="lpstr">
      <vt:lpstr>Тема Office</vt:lpstr>
      <vt:lpstr>За пределами PageObject</vt:lpstr>
      <vt:lpstr>Давайте познакомимся!</vt:lpstr>
      <vt:lpstr>Презентация PowerPoint</vt:lpstr>
      <vt:lpstr>Вам действительно нужен Page Object?</vt:lpstr>
      <vt:lpstr>Нет. Если у вас парочка несложных тестов</vt:lpstr>
      <vt:lpstr>Нет. Если у вас несколько сложных тестов</vt:lpstr>
      <vt:lpstr>Ведь код можно улучшить</vt:lpstr>
      <vt:lpstr>Как улучшить?</vt:lpstr>
      <vt:lpstr>И, если у вас все под контролем…</vt:lpstr>
      <vt:lpstr>Вам не нужен Page Object!</vt:lpstr>
      <vt:lpstr>Презентация PowerPoint</vt:lpstr>
      <vt:lpstr>Когда приходит Хаос…</vt:lpstr>
      <vt:lpstr>PageObject – он как книжная полка</vt:lpstr>
      <vt:lpstr> Page Object – он гибкий</vt:lpstr>
      <vt:lpstr>PageObject – это:</vt:lpstr>
      <vt:lpstr>PageObject – главная цель</vt:lpstr>
      <vt:lpstr>А выглядит всё вот так</vt:lpstr>
      <vt:lpstr>Демо!</vt:lpstr>
      <vt:lpstr>Что это было? – статический Page object!</vt:lpstr>
      <vt:lpstr>Позитив 01: Тест стал читабелен</vt:lpstr>
      <vt:lpstr>Позитив 2: Удобная «точка входа» в страницы</vt:lpstr>
      <vt:lpstr>Позитив 3: Driver стал доступен отовсюду!</vt:lpstr>
      <vt:lpstr>И еще раз о позитиве</vt:lpstr>
      <vt:lpstr>Ограничения статического класса в C#</vt:lpstr>
      <vt:lpstr>Гибкость – это важно. Page Object как Object</vt:lpstr>
      <vt:lpstr>Тест не изменился! Спасибо, MyPages</vt:lpstr>
      <vt:lpstr>Изменения в MyPages</vt:lpstr>
      <vt:lpstr>Новая структура проекта</vt:lpstr>
      <vt:lpstr>AbstractPageBase</vt:lpstr>
      <vt:lpstr>PaymentResultPage</vt:lpstr>
      <vt:lpstr>Changelog</vt:lpstr>
      <vt:lpstr>Статический/Динамический – разница в перспективах</vt:lpstr>
      <vt:lpstr>Паттерны (рецепты)  и Интерфейсы (роли)</vt:lpstr>
      <vt:lpstr>Цепочка ответственности  /Chain of responsibility/</vt:lpstr>
      <vt:lpstr>Chain of Responsibility</vt:lpstr>
      <vt:lpstr>Iinvokable</vt:lpstr>
      <vt:lpstr>НужнаяPage.Invoke():</vt:lpstr>
      <vt:lpstr>Что дает нам Iinvokable?</vt:lpstr>
      <vt:lpstr>Что дает нам Iinvokable?</vt:lpstr>
      <vt:lpstr>Что дает нам Iinvokable?</vt:lpstr>
      <vt:lpstr> I Have Expected Controls</vt:lpstr>
      <vt:lpstr>Сышишь, а есть какиета кантролы?</vt:lpstr>
      <vt:lpstr>Get Expected Controls (PageObject)</vt:lpstr>
      <vt:lpstr>Позволяет писать универсальные тесты</vt:lpstr>
      <vt:lpstr>Спасибы:</vt:lpstr>
      <vt:lpstr>Я не прощаюсь, я говорю: до свидания!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My test automation</dc:title>
  <dc:creator>test</dc:creator>
  <cp:lastModifiedBy>dzhariy</cp:lastModifiedBy>
  <cp:revision>108</cp:revision>
  <dcterms:created xsi:type="dcterms:W3CDTF">2012-12-17T21:03:07Z</dcterms:created>
  <dcterms:modified xsi:type="dcterms:W3CDTF">2013-02-04T00:49:56Z</dcterms:modified>
</cp:coreProperties>
</file>